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800" r:id="rId4"/>
    <p:sldId id="472" r:id="rId5"/>
    <p:sldId id="475" r:id="rId6"/>
    <p:sldId id="689" r:id="rId7"/>
    <p:sldId id="754" r:id="rId8"/>
    <p:sldId id="782" r:id="rId9"/>
    <p:sldId id="583" r:id="rId10"/>
    <p:sldId id="257" r:id="rId11"/>
    <p:sldId id="260" r:id="rId12"/>
    <p:sldId id="268" r:id="rId13"/>
    <p:sldId id="263" r:id="rId14"/>
    <p:sldId id="269" r:id="rId15"/>
    <p:sldId id="575" r:id="rId16"/>
    <p:sldId id="265" r:id="rId17"/>
    <p:sldId id="264" r:id="rId18"/>
    <p:sldId id="585" r:id="rId19"/>
    <p:sldId id="577" r:id="rId20"/>
    <p:sldId id="579" r:id="rId21"/>
    <p:sldId id="581" r:id="rId22"/>
    <p:sldId id="643" r:id="rId23"/>
    <p:sldId id="646" r:id="rId24"/>
    <p:sldId id="655" r:id="rId25"/>
    <p:sldId id="645" r:id="rId26"/>
    <p:sldId id="629" r:id="rId27"/>
    <p:sldId id="630" r:id="rId28"/>
    <p:sldId id="620" r:id="rId29"/>
    <p:sldId id="801" r:id="rId30"/>
    <p:sldId id="402" r:id="rId31"/>
    <p:sldId id="779" r:id="rId32"/>
    <p:sldId id="506" r:id="rId33"/>
    <p:sldId id="8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2A98B-AFA1-4373-8B3A-C40BE52E80BC}" v="77" dt="2024-10-31T21:34:05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AFD49-7801-48A4-B3F2-49EA4D6F5A3A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BF534E-67B6-4104-B4F8-44978E1989D6}">
      <dgm:prSet/>
      <dgm:spPr/>
      <dgm:t>
        <a:bodyPr/>
        <a:lstStyle/>
        <a:p>
          <a:r>
            <a:rPr lang="en-US"/>
            <a:t>DEFINE</a:t>
          </a:r>
        </a:p>
      </dgm:t>
    </dgm:pt>
    <dgm:pt modelId="{B28EC821-1876-4BC7-86F1-E394284A972D}" type="parTrans" cxnId="{5ECCA9B3-0E9D-4618-8625-F3CEE4B01F8D}">
      <dgm:prSet/>
      <dgm:spPr/>
      <dgm:t>
        <a:bodyPr/>
        <a:lstStyle/>
        <a:p>
          <a:endParaRPr lang="en-US"/>
        </a:p>
      </dgm:t>
    </dgm:pt>
    <dgm:pt modelId="{D211C44B-E2BA-4F16-85D1-B93BAA5A70EF}" type="sibTrans" cxnId="{5ECCA9B3-0E9D-4618-8625-F3CEE4B01F8D}">
      <dgm:prSet/>
      <dgm:spPr/>
      <dgm:t>
        <a:bodyPr/>
        <a:lstStyle/>
        <a:p>
          <a:endParaRPr lang="en-US"/>
        </a:p>
      </dgm:t>
    </dgm:pt>
    <dgm:pt modelId="{BF046D56-D63E-4E79-9F21-72E2BA36D6BF}">
      <dgm:prSet/>
      <dgm:spPr/>
      <dgm:t>
        <a:bodyPr/>
        <a:lstStyle/>
        <a:p>
          <a:r>
            <a:rPr lang="en-US"/>
            <a:t>DEFINE  DEMENTIA</a:t>
          </a:r>
        </a:p>
      </dgm:t>
    </dgm:pt>
    <dgm:pt modelId="{44682B94-5A2B-4299-806E-07C78D62E21E}" type="parTrans" cxnId="{C0736C26-2769-4C37-8A60-C4A8E946EE7A}">
      <dgm:prSet/>
      <dgm:spPr/>
      <dgm:t>
        <a:bodyPr/>
        <a:lstStyle/>
        <a:p>
          <a:endParaRPr lang="en-US"/>
        </a:p>
      </dgm:t>
    </dgm:pt>
    <dgm:pt modelId="{2B688855-BE2B-4CC6-9B7C-96DA6F5B737C}" type="sibTrans" cxnId="{C0736C26-2769-4C37-8A60-C4A8E946EE7A}">
      <dgm:prSet/>
      <dgm:spPr/>
      <dgm:t>
        <a:bodyPr/>
        <a:lstStyle/>
        <a:p>
          <a:endParaRPr lang="en-US"/>
        </a:p>
      </dgm:t>
    </dgm:pt>
    <dgm:pt modelId="{5BE4436D-FB27-4A01-B510-6AE46A8E0280}">
      <dgm:prSet/>
      <dgm:spPr/>
      <dgm:t>
        <a:bodyPr/>
        <a:lstStyle/>
        <a:p>
          <a:r>
            <a:rPr lang="en-US"/>
            <a:t>DEFINE</a:t>
          </a:r>
        </a:p>
      </dgm:t>
    </dgm:pt>
    <dgm:pt modelId="{38D548D5-C67F-4A0D-91EF-67A2517C12AB}" type="parTrans" cxnId="{E9A2849B-A2FF-45B1-A6D5-DDA7E196B9E9}">
      <dgm:prSet/>
      <dgm:spPr/>
      <dgm:t>
        <a:bodyPr/>
        <a:lstStyle/>
        <a:p>
          <a:endParaRPr lang="en-US"/>
        </a:p>
      </dgm:t>
    </dgm:pt>
    <dgm:pt modelId="{8E1A489E-CD14-4E67-BA8E-F37825A0DF30}" type="sibTrans" cxnId="{E9A2849B-A2FF-45B1-A6D5-DDA7E196B9E9}">
      <dgm:prSet/>
      <dgm:spPr/>
      <dgm:t>
        <a:bodyPr/>
        <a:lstStyle/>
        <a:p>
          <a:endParaRPr lang="en-US"/>
        </a:p>
      </dgm:t>
    </dgm:pt>
    <dgm:pt modelId="{F74A759A-64EE-4A57-8E91-9BC6977F36B5}">
      <dgm:prSet/>
      <dgm:spPr/>
      <dgm:t>
        <a:bodyPr/>
        <a:lstStyle/>
        <a:p>
          <a:r>
            <a:rPr lang="en-US"/>
            <a:t>DEFINE ALZHEIMER’S DISEASE</a:t>
          </a:r>
        </a:p>
      </dgm:t>
    </dgm:pt>
    <dgm:pt modelId="{734C241C-ABAC-4885-BBB4-443FFD6DD70D}" type="parTrans" cxnId="{37985E98-C28A-4D59-9BD6-96974860F1D1}">
      <dgm:prSet/>
      <dgm:spPr/>
      <dgm:t>
        <a:bodyPr/>
        <a:lstStyle/>
        <a:p>
          <a:endParaRPr lang="en-US"/>
        </a:p>
      </dgm:t>
    </dgm:pt>
    <dgm:pt modelId="{2173306F-EA21-41E8-A08C-30D611EB5BF6}" type="sibTrans" cxnId="{37985E98-C28A-4D59-9BD6-96974860F1D1}">
      <dgm:prSet/>
      <dgm:spPr/>
      <dgm:t>
        <a:bodyPr/>
        <a:lstStyle/>
        <a:p>
          <a:endParaRPr lang="en-US"/>
        </a:p>
      </dgm:t>
    </dgm:pt>
    <dgm:pt modelId="{35CCA898-1C81-4964-B522-92BD1A6C16F0}">
      <dgm:prSet/>
      <dgm:spPr/>
      <dgm:t>
        <a:bodyPr/>
        <a:lstStyle/>
        <a:p>
          <a:r>
            <a:rPr lang="en-US"/>
            <a:t>REVIEW</a:t>
          </a:r>
        </a:p>
      </dgm:t>
    </dgm:pt>
    <dgm:pt modelId="{4E08E232-6780-49AF-B5C6-BDF50D2833B5}" type="parTrans" cxnId="{A2B4515D-C432-42D5-9C28-13317347483F}">
      <dgm:prSet/>
      <dgm:spPr/>
      <dgm:t>
        <a:bodyPr/>
        <a:lstStyle/>
        <a:p>
          <a:endParaRPr lang="en-US"/>
        </a:p>
      </dgm:t>
    </dgm:pt>
    <dgm:pt modelId="{518FD284-D317-485B-A420-CE47E0E4E130}" type="sibTrans" cxnId="{A2B4515D-C432-42D5-9C28-13317347483F}">
      <dgm:prSet/>
      <dgm:spPr/>
      <dgm:t>
        <a:bodyPr/>
        <a:lstStyle/>
        <a:p>
          <a:endParaRPr lang="en-US"/>
        </a:p>
      </dgm:t>
    </dgm:pt>
    <dgm:pt modelId="{7B6F59C3-5C2B-4A03-A5EE-8796AEEC2D9A}">
      <dgm:prSet/>
      <dgm:spPr/>
      <dgm:t>
        <a:bodyPr/>
        <a:lstStyle/>
        <a:p>
          <a:r>
            <a:rPr lang="en-US"/>
            <a:t>REVIEW SIGNS AND SYMPTOMS OF EACH</a:t>
          </a:r>
        </a:p>
      </dgm:t>
    </dgm:pt>
    <dgm:pt modelId="{7D790C61-F523-4C0F-A3DA-2F8F4EE66B8F}" type="parTrans" cxnId="{9830D5E7-D2BF-4C89-960C-67B5826219C5}">
      <dgm:prSet/>
      <dgm:spPr/>
      <dgm:t>
        <a:bodyPr/>
        <a:lstStyle/>
        <a:p>
          <a:endParaRPr lang="en-US"/>
        </a:p>
      </dgm:t>
    </dgm:pt>
    <dgm:pt modelId="{6EEB24C3-C367-4732-B9F0-047604ECCEE3}" type="sibTrans" cxnId="{9830D5E7-D2BF-4C89-960C-67B5826219C5}">
      <dgm:prSet/>
      <dgm:spPr/>
      <dgm:t>
        <a:bodyPr/>
        <a:lstStyle/>
        <a:p>
          <a:endParaRPr lang="en-US"/>
        </a:p>
      </dgm:t>
    </dgm:pt>
    <dgm:pt modelId="{508D75B0-75E8-479C-BAA5-7930BD437E2F}">
      <dgm:prSet/>
      <dgm:spPr/>
      <dgm:t>
        <a:bodyPr/>
        <a:lstStyle/>
        <a:p>
          <a:r>
            <a:rPr lang="en-US"/>
            <a:t>REVIEW</a:t>
          </a:r>
        </a:p>
      </dgm:t>
    </dgm:pt>
    <dgm:pt modelId="{32BEC591-8A5A-4A40-8A6C-2490E2E5BFDC}" type="parTrans" cxnId="{4DE851EC-5B3F-49F7-AAC9-4B30EBAABB00}">
      <dgm:prSet/>
      <dgm:spPr/>
      <dgm:t>
        <a:bodyPr/>
        <a:lstStyle/>
        <a:p>
          <a:endParaRPr lang="en-US"/>
        </a:p>
      </dgm:t>
    </dgm:pt>
    <dgm:pt modelId="{25656D3E-833C-4821-9E7A-1A0BD7FDB882}" type="sibTrans" cxnId="{4DE851EC-5B3F-49F7-AAC9-4B30EBAABB00}">
      <dgm:prSet/>
      <dgm:spPr/>
      <dgm:t>
        <a:bodyPr/>
        <a:lstStyle/>
        <a:p>
          <a:endParaRPr lang="en-US"/>
        </a:p>
      </dgm:t>
    </dgm:pt>
    <dgm:pt modelId="{B7E41841-CB40-4C63-B2CE-DE42C9E90C63}">
      <dgm:prSet/>
      <dgm:spPr/>
      <dgm:t>
        <a:bodyPr/>
        <a:lstStyle/>
        <a:p>
          <a:r>
            <a:rPr lang="en-US" dirty="0"/>
            <a:t>REVIEW MODERN BLOOD PRESSURE MANAGEMENT</a:t>
          </a:r>
        </a:p>
      </dgm:t>
    </dgm:pt>
    <dgm:pt modelId="{A3690B12-9078-4B94-ACFD-84D2E5B4E430}" type="parTrans" cxnId="{04D92C6C-4A9F-47CD-A849-95D096A4ADE9}">
      <dgm:prSet/>
      <dgm:spPr/>
      <dgm:t>
        <a:bodyPr/>
        <a:lstStyle/>
        <a:p>
          <a:endParaRPr lang="en-US"/>
        </a:p>
      </dgm:t>
    </dgm:pt>
    <dgm:pt modelId="{1BCE5A43-F0CA-45A2-942A-CC666CEAAB9B}" type="sibTrans" cxnId="{04D92C6C-4A9F-47CD-A849-95D096A4ADE9}">
      <dgm:prSet/>
      <dgm:spPr/>
      <dgm:t>
        <a:bodyPr/>
        <a:lstStyle/>
        <a:p>
          <a:endParaRPr lang="en-US"/>
        </a:p>
      </dgm:t>
    </dgm:pt>
    <dgm:pt modelId="{867F1CDD-8C24-46F4-A97A-42B837B7C504}" type="pres">
      <dgm:prSet presAssocID="{E06AFD49-7801-48A4-B3F2-49EA4D6F5A3A}" presName="Name0" presStyleCnt="0">
        <dgm:presLayoutVars>
          <dgm:dir/>
          <dgm:animLvl val="lvl"/>
          <dgm:resizeHandles val="exact"/>
        </dgm:presLayoutVars>
      </dgm:prSet>
      <dgm:spPr/>
    </dgm:pt>
    <dgm:pt modelId="{4474AB05-55D9-4218-9478-A66B8E8F9B1B}" type="pres">
      <dgm:prSet presAssocID="{5EBF534E-67B6-4104-B4F8-44978E1989D6}" presName="linNode" presStyleCnt="0"/>
      <dgm:spPr/>
    </dgm:pt>
    <dgm:pt modelId="{A7F572CE-88DF-43AC-AB3C-18C8741A51BB}" type="pres">
      <dgm:prSet presAssocID="{5EBF534E-67B6-4104-B4F8-44978E1989D6}" presName="parentText" presStyleLbl="alignNode1" presStyleIdx="0" presStyleCnt="4">
        <dgm:presLayoutVars>
          <dgm:chMax val="1"/>
          <dgm:bulletEnabled/>
        </dgm:presLayoutVars>
      </dgm:prSet>
      <dgm:spPr/>
    </dgm:pt>
    <dgm:pt modelId="{4E6EF54D-32D4-4386-938C-AC93F6015F56}" type="pres">
      <dgm:prSet presAssocID="{5EBF534E-67B6-4104-B4F8-44978E1989D6}" presName="descendantText" presStyleLbl="alignAccFollowNode1" presStyleIdx="0" presStyleCnt="4">
        <dgm:presLayoutVars>
          <dgm:bulletEnabled/>
        </dgm:presLayoutVars>
      </dgm:prSet>
      <dgm:spPr/>
    </dgm:pt>
    <dgm:pt modelId="{75BB12C7-4DDE-42AA-BAE7-4D253D2A8E97}" type="pres">
      <dgm:prSet presAssocID="{D211C44B-E2BA-4F16-85D1-B93BAA5A70EF}" presName="sp" presStyleCnt="0"/>
      <dgm:spPr/>
    </dgm:pt>
    <dgm:pt modelId="{8D51C1E0-8DD4-4276-9FFE-A35704E715EC}" type="pres">
      <dgm:prSet presAssocID="{5BE4436D-FB27-4A01-B510-6AE46A8E0280}" presName="linNode" presStyleCnt="0"/>
      <dgm:spPr/>
    </dgm:pt>
    <dgm:pt modelId="{91E42492-10EE-4557-ADC0-64EF22B3C7C5}" type="pres">
      <dgm:prSet presAssocID="{5BE4436D-FB27-4A01-B510-6AE46A8E0280}" presName="parentText" presStyleLbl="alignNode1" presStyleIdx="1" presStyleCnt="4">
        <dgm:presLayoutVars>
          <dgm:chMax val="1"/>
          <dgm:bulletEnabled/>
        </dgm:presLayoutVars>
      </dgm:prSet>
      <dgm:spPr/>
    </dgm:pt>
    <dgm:pt modelId="{50CF694A-4A2A-4A90-B5AC-F22CEDCEB3C8}" type="pres">
      <dgm:prSet presAssocID="{5BE4436D-FB27-4A01-B510-6AE46A8E0280}" presName="descendantText" presStyleLbl="alignAccFollowNode1" presStyleIdx="1" presStyleCnt="4">
        <dgm:presLayoutVars>
          <dgm:bulletEnabled/>
        </dgm:presLayoutVars>
      </dgm:prSet>
      <dgm:spPr/>
    </dgm:pt>
    <dgm:pt modelId="{348FB5B6-B0AC-422F-8344-D59792099154}" type="pres">
      <dgm:prSet presAssocID="{8E1A489E-CD14-4E67-BA8E-F37825A0DF30}" presName="sp" presStyleCnt="0"/>
      <dgm:spPr/>
    </dgm:pt>
    <dgm:pt modelId="{79D1C873-838C-404B-9FBB-6F376478C339}" type="pres">
      <dgm:prSet presAssocID="{35CCA898-1C81-4964-B522-92BD1A6C16F0}" presName="linNode" presStyleCnt="0"/>
      <dgm:spPr/>
    </dgm:pt>
    <dgm:pt modelId="{2CF76526-790F-41AB-A48D-7DD7B688E307}" type="pres">
      <dgm:prSet presAssocID="{35CCA898-1C81-4964-B522-92BD1A6C16F0}" presName="parentText" presStyleLbl="alignNode1" presStyleIdx="2" presStyleCnt="4">
        <dgm:presLayoutVars>
          <dgm:chMax val="1"/>
          <dgm:bulletEnabled/>
        </dgm:presLayoutVars>
      </dgm:prSet>
      <dgm:spPr/>
    </dgm:pt>
    <dgm:pt modelId="{91BCD9B4-B395-408E-BC43-C16DAD91F498}" type="pres">
      <dgm:prSet presAssocID="{35CCA898-1C81-4964-B522-92BD1A6C16F0}" presName="descendantText" presStyleLbl="alignAccFollowNode1" presStyleIdx="2" presStyleCnt="4">
        <dgm:presLayoutVars>
          <dgm:bulletEnabled/>
        </dgm:presLayoutVars>
      </dgm:prSet>
      <dgm:spPr/>
    </dgm:pt>
    <dgm:pt modelId="{65648BF0-D2EE-4F56-A755-969766E72055}" type="pres">
      <dgm:prSet presAssocID="{518FD284-D317-485B-A420-CE47E0E4E130}" presName="sp" presStyleCnt="0"/>
      <dgm:spPr/>
    </dgm:pt>
    <dgm:pt modelId="{FE267D44-83A4-453F-9D0D-E1B8F6808163}" type="pres">
      <dgm:prSet presAssocID="{508D75B0-75E8-479C-BAA5-7930BD437E2F}" presName="linNode" presStyleCnt="0"/>
      <dgm:spPr/>
    </dgm:pt>
    <dgm:pt modelId="{8F4CC2DF-5A87-4975-ACF4-018C9997761D}" type="pres">
      <dgm:prSet presAssocID="{508D75B0-75E8-479C-BAA5-7930BD437E2F}" presName="parentText" presStyleLbl="alignNode1" presStyleIdx="3" presStyleCnt="4">
        <dgm:presLayoutVars>
          <dgm:chMax val="1"/>
          <dgm:bulletEnabled/>
        </dgm:presLayoutVars>
      </dgm:prSet>
      <dgm:spPr/>
    </dgm:pt>
    <dgm:pt modelId="{B99D3279-B60D-4D26-B823-D2AD29633163}" type="pres">
      <dgm:prSet presAssocID="{508D75B0-75E8-479C-BAA5-7930BD437E2F}" presName="descendantText" presStyleLbl="alignAccFollowNode1" presStyleIdx="3" presStyleCnt="4">
        <dgm:presLayoutVars>
          <dgm:bulletEnabled/>
        </dgm:presLayoutVars>
      </dgm:prSet>
      <dgm:spPr/>
    </dgm:pt>
  </dgm:ptLst>
  <dgm:cxnLst>
    <dgm:cxn modelId="{AB708504-4452-4DD9-8008-5B8D23717058}" type="presOf" srcId="{BF046D56-D63E-4E79-9F21-72E2BA36D6BF}" destId="{4E6EF54D-32D4-4386-938C-AC93F6015F56}" srcOrd="0" destOrd="0" presId="urn:microsoft.com/office/officeart/2016/7/layout/VerticalSolidActionList"/>
    <dgm:cxn modelId="{C0736C26-2769-4C37-8A60-C4A8E946EE7A}" srcId="{5EBF534E-67B6-4104-B4F8-44978E1989D6}" destId="{BF046D56-D63E-4E79-9F21-72E2BA36D6BF}" srcOrd="0" destOrd="0" parTransId="{44682B94-5A2B-4299-806E-07C78D62E21E}" sibTransId="{2B688855-BE2B-4CC6-9B7C-96DA6F5B737C}"/>
    <dgm:cxn modelId="{16B2F228-9192-443D-8763-71405CA73422}" type="presOf" srcId="{5EBF534E-67B6-4104-B4F8-44978E1989D6}" destId="{A7F572CE-88DF-43AC-AB3C-18C8741A51BB}" srcOrd="0" destOrd="0" presId="urn:microsoft.com/office/officeart/2016/7/layout/VerticalSolidActionList"/>
    <dgm:cxn modelId="{A2B4515D-C432-42D5-9C28-13317347483F}" srcId="{E06AFD49-7801-48A4-B3F2-49EA4D6F5A3A}" destId="{35CCA898-1C81-4964-B522-92BD1A6C16F0}" srcOrd="2" destOrd="0" parTransId="{4E08E232-6780-49AF-B5C6-BDF50D2833B5}" sibTransId="{518FD284-D317-485B-A420-CE47E0E4E130}"/>
    <dgm:cxn modelId="{E9FB0242-D355-4C39-A6F3-477E9E9F6DA5}" type="presOf" srcId="{E06AFD49-7801-48A4-B3F2-49EA4D6F5A3A}" destId="{867F1CDD-8C24-46F4-A97A-42B837B7C504}" srcOrd="0" destOrd="0" presId="urn:microsoft.com/office/officeart/2016/7/layout/VerticalSolidActionList"/>
    <dgm:cxn modelId="{04D92C6C-4A9F-47CD-A849-95D096A4ADE9}" srcId="{508D75B0-75E8-479C-BAA5-7930BD437E2F}" destId="{B7E41841-CB40-4C63-B2CE-DE42C9E90C63}" srcOrd="0" destOrd="0" parTransId="{A3690B12-9078-4B94-ACFD-84D2E5B4E430}" sibTransId="{1BCE5A43-F0CA-45A2-942A-CC666CEAAB9B}"/>
    <dgm:cxn modelId="{971B357E-FEC7-42C0-8208-0D4F371102D0}" type="presOf" srcId="{7B6F59C3-5C2B-4A03-A5EE-8796AEEC2D9A}" destId="{91BCD9B4-B395-408E-BC43-C16DAD91F498}" srcOrd="0" destOrd="0" presId="urn:microsoft.com/office/officeart/2016/7/layout/VerticalSolidActionList"/>
    <dgm:cxn modelId="{B1B86995-BAAA-4DFC-8D4F-C5E139E21A91}" type="presOf" srcId="{508D75B0-75E8-479C-BAA5-7930BD437E2F}" destId="{8F4CC2DF-5A87-4975-ACF4-018C9997761D}" srcOrd="0" destOrd="0" presId="urn:microsoft.com/office/officeart/2016/7/layout/VerticalSolidActionList"/>
    <dgm:cxn modelId="{52992A96-1A28-404C-9761-6A642C8B328B}" type="presOf" srcId="{5BE4436D-FB27-4A01-B510-6AE46A8E0280}" destId="{91E42492-10EE-4557-ADC0-64EF22B3C7C5}" srcOrd="0" destOrd="0" presId="urn:microsoft.com/office/officeart/2016/7/layout/VerticalSolidActionList"/>
    <dgm:cxn modelId="{37985E98-C28A-4D59-9BD6-96974860F1D1}" srcId="{5BE4436D-FB27-4A01-B510-6AE46A8E0280}" destId="{F74A759A-64EE-4A57-8E91-9BC6977F36B5}" srcOrd="0" destOrd="0" parTransId="{734C241C-ABAC-4885-BBB4-443FFD6DD70D}" sibTransId="{2173306F-EA21-41E8-A08C-30D611EB5BF6}"/>
    <dgm:cxn modelId="{E9A2849B-A2FF-45B1-A6D5-DDA7E196B9E9}" srcId="{E06AFD49-7801-48A4-B3F2-49EA4D6F5A3A}" destId="{5BE4436D-FB27-4A01-B510-6AE46A8E0280}" srcOrd="1" destOrd="0" parTransId="{38D548D5-C67F-4A0D-91EF-67A2517C12AB}" sibTransId="{8E1A489E-CD14-4E67-BA8E-F37825A0DF30}"/>
    <dgm:cxn modelId="{0CD250AB-1DBD-44B9-9586-FC74C71E83B1}" type="presOf" srcId="{35CCA898-1C81-4964-B522-92BD1A6C16F0}" destId="{2CF76526-790F-41AB-A48D-7DD7B688E307}" srcOrd="0" destOrd="0" presId="urn:microsoft.com/office/officeart/2016/7/layout/VerticalSolidActionList"/>
    <dgm:cxn modelId="{5ECCA9B3-0E9D-4618-8625-F3CEE4B01F8D}" srcId="{E06AFD49-7801-48A4-B3F2-49EA4D6F5A3A}" destId="{5EBF534E-67B6-4104-B4F8-44978E1989D6}" srcOrd="0" destOrd="0" parTransId="{B28EC821-1876-4BC7-86F1-E394284A972D}" sibTransId="{D211C44B-E2BA-4F16-85D1-B93BAA5A70EF}"/>
    <dgm:cxn modelId="{159472D6-65F7-4297-9FF9-D51C96404371}" type="presOf" srcId="{F74A759A-64EE-4A57-8E91-9BC6977F36B5}" destId="{50CF694A-4A2A-4A90-B5AC-F22CEDCEB3C8}" srcOrd="0" destOrd="0" presId="urn:microsoft.com/office/officeart/2016/7/layout/VerticalSolidActionList"/>
    <dgm:cxn modelId="{9830D5E7-D2BF-4C89-960C-67B5826219C5}" srcId="{35CCA898-1C81-4964-B522-92BD1A6C16F0}" destId="{7B6F59C3-5C2B-4A03-A5EE-8796AEEC2D9A}" srcOrd="0" destOrd="0" parTransId="{7D790C61-F523-4C0F-A3DA-2F8F4EE66B8F}" sibTransId="{6EEB24C3-C367-4732-B9F0-047604ECCEE3}"/>
    <dgm:cxn modelId="{4DE851EC-5B3F-49F7-AAC9-4B30EBAABB00}" srcId="{E06AFD49-7801-48A4-B3F2-49EA4D6F5A3A}" destId="{508D75B0-75E8-479C-BAA5-7930BD437E2F}" srcOrd="3" destOrd="0" parTransId="{32BEC591-8A5A-4A40-8A6C-2490E2E5BFDC}" sibTransId="{25656D3E-833C-4821-9E7A-1A0BD7FDB882}"/>
    <dgm:cxn modelId="{3E9496FC-36F9-4294-B5DE-497F4B10A337}" type="presOf" srcId="{B7E41841-CB40-4C63-B2CE-DE42C9E90C63}" destId="{B99D3279-B60D-4D26-B823-D2AD29633163}" srcOrd="0" destOrd="0" presId="urn:microsoft.com/office/officeart/2016/7/layout/VerticalSolidActionList"/>
    <dgm:cxn modelId="{5F431790-A47E-446C-8F4D-D5E4A29E0344}" type="presParOf" srcId="{867F1CDD-8C24-46F4-A97A-42B837B7C504}" destId="{4474AB05-55D9-4218-9478-A66B8E8F9B1B}" srcOrd="0" destOrd="0" presId="urn:microsoft.com/office/officeart/2016/7/layout/VerticalSolidActionList"/>
    <dgm:cxn modelId="{01D4AB73-F721-4F59-9741-14B84BA9B43B}" type="presParOf" srcId="{4474AB05-55D9-4218-9478-A66B8E8F9B1B}" destId="{A7F572CE-88DF-43AC-AB3C-18C8741A51BB}" srcOrd="0" destOrd="0" presId="urn:microsoft.com/office/officeart/2016/7/layout/VerticalSolidActionList"/>
    <dgm:cxn modelId="{F8186A07-5974-4CFA-BF80-37A07C6D04D0}" type="presParOf" srcId="{4474AB05-55D9-4218-9478-A66B8E8F9B1B}" destId="{4E6EF54D-32D4-4386-938C-AC93F6015F56}" srcOrd="1" destOrd="0" presId="urn:microsoft.com/office/officeart/2016/7/layout/VerticalSolidActionList"/>
    <dgm:cxn modelId="{BE6CA32B-DDCE-45C5-A997-9F5DD1B27859}" type="presParOf" srcId="{867F1CDD-8C24-46F4-A97A-42B837B7C504}" destId="{75BB12C7-4DDE-42AA-BAE7-4D253D2A8E97}" srcOrd="1" destOrd="0" presId="urn:microsoft.com/office/officeart/2016/7/layout/VerticalSolidActionList"/>
    <dgm:cxn modelId="{B53146F7-084A-4FDD-96B2-3753D0A6262E}" type="presParOf" srcId="{867F1CDD-8C24-46F4-A97A-42B837B7C504}" destId="{8D51C1E0-8DD4-4276-9FFE-A35704E715EC}" srcOrd="2" destOrd="0" presId="urn:microsoft.com/office/officeart/2016/7/layout/VerticalSolidActionList"/>
    <dgm:cxn modelId="{D92CF09E-C3E5-4B00-B9C5-90901CC3C57A}" type="presParOf" srcId="{8D51C1E0-8DD4-4276-9FFE-A35704E715EC}" destId="{91E42492-10EE-4557-ADC0-64EF22B3C7C5}" srcOrd="0" destOrd="0" presId="urn:microsoft.com/office/officeart/2016/7/layout/VerticalSolidActionList"/>
    <dgm:cxn modelId="{6F9981A9-AC48-438C-8200-933C948C7C7E}" type="presParOf" srcId="{8D51C1E0-8DD4-4276-9FFE-A35704E715EC}" destId="{50CF694A-4A2A-4A90-B5AC-F22CEDCEB3C8}" srcOrd="1" destOrd="0" presId="urn:microsoft.com/office/officeart/2016/7/layout/VerticalSolidActionList"/>
    <dgm:cxn modelId="{5455ACA2-E42A-429C-AD39-CE620692D452}" type="presParOf" srcId="{867F1CDD-8C24-46F4-A97A-42B837B7C504}" destId="{348FB5B6-B0AC-422F-8344-D59792099154}" srcOrd="3" destOrd="0" presId="urn:microsoft.com/office/officeart/2016/7/layout/VerticalSolidActionList"/>
    <dgm:cxn modelId="{1103D6F0-1055-4FBE-91D7-C3A452BDA982}" type="presParOf" srcId="{867F1CDD-8C24-46F4-A97A-42B837B7C504}" destId="{79D1C873-838C-404B-9FBB-6F376478C339}" srcOrd="4" destOrd="0" presId="urn:microsoft.com/office/officeart/2016/7/layout/VerticalSolidActionList"/>
    <dgm:cxn modelId="{5E77455A-5972-4D64-80CC-E5F47C0D0321}" type="presParOf" srcId="{79D1C873-838C-404B-9FBB-6F376478C339}" destId="{2CF76526-790F-41AB-A48D-7DD7B688E307}" srcOrd="0" destOrd="0" presId="urn:microsoft.com/office/officeart/2016/7/layout/VerticalSolidActionList"/>
    <dgm:cxn modelId="{FB8FA72A-A612-4227-8799-7DA34DF36BE3}" type="presParOf" srcId="{79D1C873-838C-404B-9FBB-6F376478C339}" destId="{91BCD9B4-B395-408E-BC43-C16DAD91F498}" srcOrd="1" destOrd="0" presId="urn:microsoft.com/office/officeart/2016/7/layout/VerticalSolidActionList"/>
    <dgm:cxn modelId="{569F45CB-2EAC-48B7-9EE8-4561C0422014}" type="presParOf" srcId="{867F1CDD-8C24-46F4-A97A-42B837B7C504}" destId="{65648BF0-D2EE-4F56-A755-969766E72055}" srcOrd="5" destOrd="0" presId="urn:microsoft.com/office/officeart/2016/7/layout/VerticalSolidActionList"/>
    <dgm:cxn modelId="{FC1236BC-B17A-4BE2-964F-C1ADE5AF0E81}" type="presParOf" srcId="{867F1CDD-8C24-46F4-A97A-42B837B7C504}" destId="{FE267D44-83A4-453F-9D0D-E1B8F6808163}" srcOrd="6" destOrd="0" presId="urn:microsoft.com/office/officeart/2016/7/layout/VerticalSolidActionList"/>
    <dgm:cxn modelId="{CB5CDF39-95B2-4C2B-8789-F7EEBED19333}" type="presParOf" srcId="{FE267D44-83A4-453F-9D0D-E1B8F6808163}" destId="{8F4CC2DF-5A87-4975-ACF4-018C9997761D}" srcOrd="0" destOrd="0" presId="urn:microsoft.com/office/officeart/2016/7/layout/VerticalSolidActionList"/>
    <dgm:cxn modelId="{BD425C1E-41DA-4C42-9C3A-63943C301C0F}" type="presParOf" srcId="{FE267D44-83A4-453F-9D0D-E1B8F6808163}" destId="{B99D3279-B60D-4D26-B823-D2AD29633163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B5213B-470B-4F9F-84B3-22BFF8FC088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F824D64-3077-431D-A8F3-7AB056775133}">
      <dgm:prSet/>
      <dgm:spPr/>
      <dgm:t>
        <a:bodyPr/>
        <a:lstStyle/>
        <a:p>
          <a:r>
            <a:rPr lang="en-US" b="1"/>
            <a:t>Psychological Symptoms</a:t>
          </a:r>
          <a:endParaRPr lang="en-US"/>
        </a:p>
      </dgm:t>
    </dgm:pt>
    <dgm:pt modelId="{828F15BD-80BF-453B-954D-AB0F92423152}" type="parTrans" cxnId="{AD2ADC89-387C-4390-A80D-B0671C0C3281}">
      <dgm:prSet/>
      <dgm:spPr/>
      <dgm:t>
        <a:bodyPr/>
        <a:lstStyle/>
        <a:p>
          <a:endParaRPr lang="en-US"/>
        </a:p>
      </dgm:t>
    </dgm:pt>
    <dgm:pt modelId="{201E9281-78E9-40D9-8DE6-26F211AFA929}" type="sibTrans" cxnId="{AD2ADC89-387C-4390-A80D-B0671C0C3281}">
      <dgm:prSet/>
      <dgm:spPr/>
      <dgm:t>
        <a:bodyPr/>
        <a:lstStyle/>
        <a:p>
          <a:endParaRPr lang="en-US"/>
        </a:p>
      </dgm:t>
    </dgm:pt>
    <dgm:pt modelId="{2D95B8F8-DA33-4FBC-8BF1-7DDF96378C43}">
      <dgm:prSet/>
      <dgm:spPr/>
      <dgm:t>
        <a:bodyPr/>
        <a:lstStyle/>
        <a:p>
          <a:r>
            <a:rPr lang="en-US" b="1"/>
            <a:t>Depression</a:t>
          </a:r>
          <a:endParaRPr lang="en-US"/>
        </a:p>
      </dgm:t>
    </dgm:pt>
    <dgm:pt modelId="{5B2936DE-2A94-4633-BC55-D0777F9A67F2}" type="parTrans" cxnId="{6631A2D5-5523-4FEC-BB02-3785C6F6DA69}">
      <dgm:prSet/>
      <dgm:spPr/>
      <dgm:t>
        <a:bodyPr/>
        <a:lstStyle/>
        <a:p>
          <a:endParaRPr lang="en-US"/>
        </a:p>
      </dgm:t>
    </dgm:pt>
    <dgm:pt modelId="{77DE1778-9133-45A5-8E1A-A1D907EF77D6}" type="sibTrans" cxnId="{6631A2D5-5523-4FEC-BB02-3785C6F6DA69}">
      <dgm:prSet/>
      <dgm:spPr/>
      <dgm:t>
        <a:bodyPr/>
        <a:lstStyle/>
        <a:p>
          <a:endParaRPr lang="en-US"/>
        </a:p>
      </dgm:t>
    </dgm:pt>
    <dgm:pt modelId="{53200F8C-1A1A-410F-AF81-4EBC0800CFAF}" type="pres">
      <dgm:prSet presAssocID="{14B5213B-470B-4F9F-84B3-22BFF8FC08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3DDCB8-4B26-4308-85D0-874F7C426451}" type="pres">
      <dgm:prSet presAssocID="{5F824D64-3077-431D-A8F3-7AB056775133}" presName="hierRoot1" presStyleCnt="0"/>
      <dgm:spPr/>
    </dgm:pt>
    <dgm:pt modelId="{EB87E3EF-AB39-4C7C-8EDA-638ADFB247F0}" type="pres">
      <dgm:prSet presAssocID="{5F824D64-3077-431D-A8F3-7AB056775133}" presName="composite" presStyleCnt="0"/>
      <dgm:spPr/>
    </dgm:pt>
    <dgm:pt modelId="{1E0CC10E-24AA-4666-8B51-2B2CBBCA84D4}" type="pres">
      <dgm:prSet presAssocID="{5F824D64-3077-431D-A8F3-7AB056775133}" presName="background" presStyleLbl="node0" presStyleIdx="0" presStyleCnt="2"/>
      <dgm:spPr/>
    </dgm:pt>
    <dgm:pt modelId="{A8E9B8A4-FD23-4BC7-99C1-9C68797BD1EF}" type="pres">
      <dgm:prSet presAssocID="{5F824D64-3077-431D-A8F3-7AB056775133}" presName="text" presStyleLbl="fgAcc0" presStyleIdx="0" presStyleCnt="2">
        <dgm:presLayoutVars>
          <dgm:chPref val="3"/>
        </dgm:presLayoutVars>
      </dgm:prSet>
      <dgm:spPr/>
    </dgm:pt>
    <dgm:pt modelId="{90B18C09-2793-4264-A964-9D278D97C3AC}" type="pres">
      <dgm:prSet presAssocID="{5F824D64-3077-431D-A8F3-7AB056775133}" presName="hierChild2" presStyleCnt="0"/>
      <dgm:spPr/>
    </dgm:pt>
    <dgm:pt modelId="{B78309E0-8985-44B9-90F0-2AB2DB2FE6B1}" type="pres">
      <dgm:prSet presAssocID="{2D95B8F8-DA33-4FBC-8BF1-7DDF96378C43}" presName="hierRoot1" presStyleCnt="0"/>
      <dgm:spPr/>
    </dgm:pt>
    <dgm:pt modelId="{CAB6B19C-1B0A-413C-946B-92D179A9083A}" type="pres">
      <dgm:prSet presAssocID="{2D95B8F8-DA33-4FBC-8BF1-7DDF96378C43}" presName="composite" presStyleCnt="0"/>
      <dgm:spPr/>
    </dgm:pt>
    <dgm:pt modelId="{2D33AB47-BE07-4749-828E-17F49A38B6C6}" type="pres">
      <dgm:prSet presAssocID="{2D95B8F8-DA33-4FBC-8BF1-7DDF96378C43}" presName="background" presStyleLbl="node0" presStyleIdx="1" presStyleCnt="2"/>
      <dgm:spPr/>
    </dgm:pt>
    <dgm:pt modelId="{608BC3EC-0839-459F-B7A3-AADBAEEBB854}" type="pres">
      <dgm:prSet presAssocID="{2D95B8F8-DA33-4FBC-8BF1-7DDF96378C43}" presName="text" presStyleLbl="fgAcc0" presStyleIdx="1" presStyleCnt="2">
        <dgm:presLayoutVars>
          <dgm:chPref val="3"/>
        </dgm:presLayoutVars>
      </dgm:prSet>
      <dgm:spPr/>
    </dgm:pt>
    <dgm:pt modelId="{C4FACFFF-1408-4247-8AA2-0CAD7D3EDCA7}" type="pres">
      <dgm:prSet presAssocID="{2D95B8F8-DA33-4FBC-8BF1-7DDF96378C43}" presName="hierChild2" presStyleCnt="0"/>
      <dgm:spPr/>
    </dgm:pt>
  </dgm:ptLst>
  <dgm:cxnLst>
    <dgm:cxn modelId="{57FB322D-3A2C-450A-887C-272B21A5095E}" type="presOf" srcId="{5F824D64-3077-431D-A8F3-7AB056775133}" destId="{A8E9B8A4-FD23-4BC7-99C1-9C68797BD1EF}" srcOrd="0" destOrd="0" presId="urn:microsoft.com/office/officeart/2005/8/layout/hierarchy1"/>
    <dgm:cxn modelId="{A23EC763-4B1A-43E2-8F5A-DF1E80588530}" type="presOf" srcId="{14B5213B-470B-4F9F-84B3-22BFF8FC088C}" destId="{53200F8C-1A1A-410F-AF81-4EBC0800CFAF}" srcOrd="0" destOrd="0" presId="urn:microsoft.com/office/officeart/2005/8/layout/hierarchy1"/>
    <dgm:cxn modelId="{47FD4C88-C06F-4994-99FD-A8B481FFC59F}" type="presOf" srcId="{2D95B8F8-DA33-4FBC-8BF1-7DDF96378C43}" destId="{608BC3EC-0839-459F-B7A3-AADBAEEBB854}" srcOrd="0" destOrd="0" presId="urn:microsoft.com/office/officeart/2005/8/layout/hierarchy1"/>
    <dgm:cxn modelId="{AD2ADC89-387C-4390-A80D-B0671C0C3281}" srcId="{14B5213B-470B-4F9F-84B3-22BFF8FC088C}" destId="{5F824D64-3077-431D-A8F3-7AB056775133}" srcOrd="0" destOrd="0" parTransId="{828F15BD-80BF-453B-954D-AB0F92423152}" sibTransId="{201E9281-78E9-40D9-8DE6-26F211AFA929}"/>
    <dgm:cxn modelId="{6631A2D5-5523-4FEC-BB02-3785C6F6DA69}" srcId="{14B5213B-470B-4F9F-84B3-22BFF8FC088C}" destId="{2D95B8F8-DA33-4FBC-8BF1-7DDF96378C43}" srcOrd="1" destOrd="0" parTransId="{5B2936DE-2A94-4633-BC55-D0777F9A67F2}" sibTransId="{77DE1778-9133-45A5-8E1A-A1D907EF77D6}"/>
    <dgm:cxn modelId="{30464310-44E6-465F-8D0C-AD011815F467}" type="presParOf" srcId="{53200F8C-1A1A-410F-AF81-4EBC0800CFAF}" destId="{623DDCB8-4B26-4308-85D0-874F7C426451}" srcOrd="0" destOrd="0" presId="urn:microsoft.com/office/officeart/2005/8/layout/hierarchy1"/>
    <dgm:cxn modelId="{10268B4E-57E2-446E-A349-C036FB2D672D}" type="presParOf" srcId="{623DDCB8-4B26-4308-85D0-874F7C426451}" destId="{EB87E3EF-AB39-4C7C-8EDA-638ADFB247F0}" srcOrd="0" destOrd="0" presId="urn:microsoft.com/office/officeart/2005/8/layout/hierarchy1"/>
    <dgm:cxn modelId="{63D4D521-4868-4464-A92B-E96B30C2ECCE}" type="presParOf" srcId="{EB87E3EF-AB39-4C7C-8EDA-638ADFB247F0}" destId="{1E0CC10E-24AA-4666-8B51-2B2CBBCA84D4}" srcOrd="0" destOrd="0" presId="urn:microsoft.com/office/officeart/2005/8/layout/hierarchy1"/>
    <dgm:cxn modelId="{33FF9F5A-DFE9-4FD9-9326-9A583FBFAD61}" type="presParOf" srcId="{EB87E3EF-AB39-4C7C-8EDA-638ADFB247F0}" destId="{A8E9B8A4-FD23-4BC7-99C1-9C68797BD1EF}" srcOrd="1" destOrd="0" presId="urn:microsoft.com/office/officeart/2005/8/layout/hierarchy1"/>
    <dgm:cxn modelId="{6FD0C922-4D0C-4AA7-AAE4-6D525C89EBB7}" type="presParOf" srcId="{623DDCB8-4B26-4308-85D0-874F7C426451}" destId="{90B18C09-2793-4264-A964-9D278D97C3AC}" srcOrd="1" destOrd="0" presId="urn:microsoft.com/office/officeart/2005/8/layout/hierarchy1"/>
    <dgm:cxn modelId="{F10C1C45-6410-4044-ABEB-67B41A1CD4FC}" type="presParOf" srcId="{53200F8C-1A1A-410F-AF81-4EBC0800CFAF}" destId="{B78309E0-8985-44B9-90F0-2AB2DB2FE6B1}" srcOrd="1" destOrd="0" presId="urn:microsoft.com/office/officeart/2005/8/layout/hierarchy1"/>
    <dgm:cxn modelId="{CA6A4772-A446-46AE-94A1-7053E280CFD8}" type="presParOf" srcId="{B78309E0-8985-44B9-90F0-2AB2DB2FE6B1}" destId="{CAB6B19C-1B0A-413C-946B-92D179A9083A}" srcOrd="0" destOrd="0" presId="urn:microsoft.com/office/officeart/2005/8/layout/hierarchy1"/>
    <dgm:cxn modelId="{E6AE012C-A9E0-4E1C-93FA-F819486D7BCB}" type="presParOf" srcId="{CAB6B19C-1B0A-413C-946B-92D179A9083A}" destId="{2D33AB47-BE07-4749-828E-17F49A38B6C6}" srcOrd="0" destOrd="0" presId="urn:microsoft.com/office/officeart/2005/8/layout/hierarchy1"/>
    <dgm:cxn modelId="{235EF5A6-3F42-477A-8067-65C25CD2DB0C}" type="presParOf" srcId="{CAB6B19C-1B0A-413C-946B-92D179A9083A}" destId="{608BC3EC-0839-459F-B7A3-AADBAEEBB854}" srcOrd="1" destOrd="0" presId="urn:microsoft.com/office/officeart/2005/8/layout/hierarchy1"/>
    <dgm:cxn modelId="{4323386D-F94F-435C-B6FA-3C62EBDA0F7C}" type="presParOf" srcId="{B78309E0-8985-44B9-90F0-2AB2DB2FE6B1}" destId="{C4FACFFF-1408-4247-8AA2-0CAD7D3EDCA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EF54D-32D4-4386-938C-AC93F6015F56}">
      <dsp:nvSpPr>
        <dsp:cNvPr id="0" name=""/>
        <dsp:cNvSpPr/>
      </dsp:nvSpPr>
      <dsp:spPr>
        <a:xfrm>
          <a:off x="917302" y="1683"/>
          <a:ext cx="3669210" cy="87185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93" tIns="221451" rIns="71193" bIns="2214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DEFINE  DEMENTIA</a:t>
          </a:r>
        </a:p>
      </dsp:txBody>
      <dsp:txXfrm>
        <a:off x="917302" y="1683"/>
        <a:ext cx="3669210" cy="871852"/>
      </dsp:txXfrm>
    </dsp:sp>
    <dsp:sp modelId="{A7F572CE-88DF-43AC-AB3C-18C8741A51BB}">
      <dsp:nvSpPr>
        <dsp:cNvPr id="0" name=""/>
        <dsp:cNvSpPr/>
      </dsp:nvSpPr>
      <dsp:spPr>
        <a:xfrm>
          <a:off x="0" y="1683"/>
          <a:ext cx="917302" cy="8718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1" tIns="86120" rIns="48541" bIns="861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DEFINE</a:t>
          </a:r>
        </a:p>
      </dsp:txBody>
      <dsp:txXfrm>
        <a:off x="0" y="1683"/>
        <a:ext cx="917302" cy="871852"/>
      </dsp:txXfrm>
    </dsp:sp>
    <dsp:sp modelId="{50CF694A-4A2A-4A90-B5AC-F22CEDCEB3C8}">
      <dsp:nvSpPr>
        <dsp:cNvPr id="0" name=""/>
        <dsp:cNvSpPr/>
      </dsp:nvSpPr>
      <dsp:spPr>
        <a:xfrm>
          <a:off x="917302" y="925846"/>
          <a:ext cx="3669210" cy="87185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93" tIns="221451" rIns="71193" bIns="2214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DEFINE ALZHEIMER’S DISEASE</a:t>
          </a:r>
        </a:p>
      </dsp:txBody>
      <dsp:txXfrm>
        <a:off x="917302" y="925846"/>
        <a:ext cx="3669210" cy="871852"/>
      </dsp:txXfrm>
    </dsp:sp>
    <dsp:sp modelId="{91E42492-10EE-4557-ADC0-64EF22B3C7C5}">
      <dsp:nvSpPr>
        <dsp:cNvPr id="0" name=""/>
        <dsp:cNvSpPr/>
      </dsp:nvSpPr>
      <dsp:spPr>
        <a:xfrm>
          <a:off x="0" y="925846"/>
          <a:ext cx="917302" cy="8718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1" tIns="86120" rIns="48541" bIns="861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DEFINE</a:t>
          </a:r>
        </a:p>
      </dsp:txBody>
      <dsp:txXfrm>
        <a:off x="0" y="925846"/>
        <a:ext cx="917302" cy="871852"/>
      </dsp:txXfrm>
    </dsp:sp>
    <dsp:sp modelId="{91BCD9B4-B395-408E-BC43-C16DAD91F498}">
      <dsp:nvSpPr>
        <dsp:cNvPr id="0" name=""/>
        <dsp:cNvSpPr/>
      </dsp:nvSpPr>
      <dsp:spPr>
        <a:xfrm>
          <a:off x="917302" y="1850010"/>
          <a:ext cx="3669210" cy="87185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93" tIns="221451" rIns="71193" bIns="2214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REVIEW SIGNS AND SYMPTOMS OF EACH</a:t>
          </a:r>
        </a:p>
      </dsp:txBody>
      <dsp:txXfrm>
        <a:off x="917302" y="1850010"/>
        <a:ext cx="3669210" cy="871852"/>
      </dsp:txXfrm>
    </dsp:sp>
    <dsp:sp modelId="{2CF76526-790F-41AB-A48D-7DD7B688E307}">
      <dsp:nvSpPr>
        <dsp:cNvPr id="0" name=""/>
        <dsp:cNvSpPr/>
      </dsp:nvSpPr>
      <dsp:spPr>
        <a:xfrm>
          <a:off x="0" y="1850010"/>
          <a:ext cx="917302" cy="8718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1" tIns="86120" rIns="48541" bIns="861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</a:t>
          </a:r>
        </a:p>
      </dsp:txBody>
      <dsp:txXfrm>
        <a:off x="0" y="1850010"/>
        <a:ext cx="917302" cy="871852"/>
      </dsp:txXfrm>
    </dsp:sp>
    <dsp:sp modelId="{B99D3279-B60D-4D26-B823-D2AD29633163}">
      <dsp:nvSpPr>
        <dsp:cNvPr id="0" name=""/>
        <dsp:cNvSpPr/>
      </dsp:nvSpPr>
      <dsp:spPr>
        <a:xfrm>
          <a:off x="917302" y="2774174"/>
          <a:ext cx="3669210" cy="87185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93" tIns="221451" rIns="71193" bIns="22145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REVIEW MODERN BLOOD PRESSURE MANAGEMENT</a:t>
          </a:r>
        </a:p>
      </dsp:txBody>
      <dsp:txXfrm>
        <a:off x="917302" y="2774174"/>
        <a:ext cx="3669210" cy="871852"/>
      </dsp:txXfrm>
    </dsp:sp>
    <dsp:sp modelId="{8F4CC2DF-5A87-4975-ACF4-018C9997761D}">
      <dsp:nvSpPr>
        <dsp:cNvPr id="0" name=""/>
        <dsp:cNvSpPr/>
      </dsp:nvSpPr>
      <dsp:spPr>
        <a:xfrm>
          <a:off x="0" y="2774174"/>
          <a:ext cx="917302" cy="8718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1" tIns="86120" rIns="48541" bIns="8612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</a:t>
          </a:r>
        </a:p>
      </dsp:txBody>
      <dsp:txXfrm>
        <a:off x="0" y="2774174"/>
        <a:ext cx="917302" cy="871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CC10E-24AA-4666-8B51-2B2CBBCA84D4}">
      <dsp:nvSpPr>
        <dsp:cNvPr id="0" name=""/>
        <dsp:cNvSpPr/>
      </dsp:nvSpPr>
      <dsp:spPr>
        <a:xfrm>
          <a:off x="632" y="882879"/>
          <a:ext cx="2220142" cy="1409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9B8A4-FD23-4BC7-99C1-9C68797BD1EF}">
      <dsp:nvSpPr>
        <dsp:cNvPr id="0" name=""/>
        <dsp:cNvSpPr/>
      </dsp:nvSpPr>
      <dsp:spPr>
        <a:xfrm>
          <a:off x="247315" y="1117227"/>
          <a:ext cx="2220142" cy="1409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Psychological Symptoms</a:t>
          </a:r>
          <a:endParaRPr lang="en-US" sz="2700" kern="1200"/>
        </a:p>
      </dsp:txBody>
      <dsp:txXfrm>
        <a:off x="288606" y="1158518"/>
        <a:ext cx="2137560" cy="1327208"/>
      </dsp:txXfrm>
    </dsp:sp>
    <dsp:sp modelId="{2D33AB47-BE07-4749-828E-17F49A38B6C6}">
      <dsp:nvSpPr>
        <dsp:cNvPr id="0" name=""/>
        <dsp:cNvSpPr/>
      </dsp:nvSpPr>
      <dsp:spPr>
        <a:xfrm>
          <a:off x="2714140" y="882879"/>
          <a:ext cx="2220142" cy="1409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BC3EC-0839-459F-B7A3-AADBAEEBB854}">
      <dsp:nvSpPr>
        <dsp:cNvPr id="0" name=""/>
        <dsp:cNvSpPr/>
      </dsp:nvSpPr>
      <dsp:spPr>
        <a:xfrm>
          <a:off x="2960822" y="1117227"/>
          <a:ext cx="2220142" cy="1409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Depression</a:t>
          </a:r>
          <a:endParaRPr lang="en-US" sz="2700" kern="1200"/>
        </a:p>
      </dsp:txBody>
      <dsp:txXfrm>
        <a:off x="3002113" y="1158518"/>
        <a:ext cx="2137560" cy="1327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C774C-6FFF-4B75-A246-875FEAF4C4F2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FD877-644E-4337-88C3-A824F2B05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6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234950"/>
            <a:ext cx="6362700" cy="3579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Welcome to the healthy wealthy and wise podcast as a part of our leadership masterclass series, designed to help you to live long and thrive. We are delight to have you with us… I am Dr. W. Choctaw and I will be your facilitator this morning. … following info partly based on my &gt;50ys surgical practice, executive healthcare leadership, hospital quality/safety national experience.</a:t>
            </a:r>
            <a:endParaRPr lang="en-US" dirty="0"/>
          </a:p>
          <a:p>
            <a:r>
              <a:rPr lang="en-US" dirty="0"/>
              <a:t>50 </a:t>
            </a:r>
            <a:r>
              <a:rPr lang="en-US" dirty="0" err="1"/>
              <a:t>yrs</a:t>
            </a:r>
            <a:r>
              <a:rPr lang="en-US" dirty="0"/>
              <a:t> experience MD, personal opinions follow up with own MD. Thinking outside the box, If you are listening you leader or quickly becoming one. Today we are talking about HealthCare disparities!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AB63-03D9-4126-9FA5-48013D6798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73498" y="3990102"/>
            <a:ext cx="6313311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1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always I like share with you my beliefs My beliefs. BELIEFS-THOUGHTS-FEELINGS-ACTIONS!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A31F3-6ECD-40BB-A28F-84DBCAD975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56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Tells what we are going to talk about. Tells when 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E65B0-713E-4CC2-83C0-8D076AE35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7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755A-F364-40EB-BB19-E17FE81B10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2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FD877-644E-4337-88C3-A824F2B051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16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A31F3-6ECD-40BB-A28F-84DBCAD975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25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C9DA2-C4F7-BB04-FA0C-447ADB175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F08E6-E509-501C-7A98-1E9AC6921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9888" y="234950"/>
            <a:ext cx="6362700" cy="35798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4AB50-6339-DA4D-8E3D-DF06060DD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Welcome to the healthy wealthy and wise podcast as a part of our leadership masterclass series, designed to help you to live long and thrive. We are delight to have you with us… I am Dr. W. Choctaw and I will be your facilitator this morning. … following info partly based on my &gt;50ys surgical practice, executive healthcare leadership, hospital quality/safety national experience.</a:t>
            </a:r>
            <a:endParaRPr lang="en-US" dirty="0"/>
          </a:p>
          <a:p>
            <a:r>
              <a:rPr lang="en-US" dirty="0"/>
              <a:t>50 </a:t>
            </a:r>
            <a:r>
              <a:rPr lang="en-US" dirty="0" err="1"/>
              <a:t>yrs</a:t>
            </a:r>
            <a:r>
              <a:rPr lang="en-US" dirty="0"/>
              <a:t> experience MD, personal opinions follow up with own MD. Thinking outside the box, If you are listening you leader or quickly becoming one. Today we are talking about HealthCare disparities!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57E99-CE49-9CB0-F055-0B94CEFB58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AB63-03D9-4126-9FA5-48013D6798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EC56B-6C1A-66AA-23CE-E2E34B4B43E5}"/>
              </a:ext>
            </a:extLst>
          </p:cNvPr>
          <p:cNvCxnSpPr/>
          <p:nvPr/>
        </p:nvCxnSpPr>
        <p:spPr>
          <a:xfrm>
            <a:off x="473498" y="3990102"/>
            <a:ext cx="6313311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8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EACC-89AD-56B2-43B7-A78267E03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3448E-18DB-6577-4E2C-4DAB39BC6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64B51-7721-1B24-91ED-31DACC5E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66FC0-5C58-A741-102D-0D502ED2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5E79E-52A6-4AED-C9A6-16B44FC3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9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6AFC9-48A3-CC85-ED99-157E1C22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776C6-B8EA-E4EB-9DC8-F440064B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12CE5-70F3-6FF5-A1FD-60819742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85505-771A-A6ED-3669-EC90E1DD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436B-C993-1516-0B6E-50221AD6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C3F161-6313-5A92-74A9-4DCE9D99F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B77EA5-D851-BA28-A70C-C5333290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0A790-430F-DA77-0356-22F608C6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7856A-14D1-605E-5199-3C44B6ED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BC14C-04BD-D0F1-CB2A-868D6725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15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FC0D-77F7-4D4D-8A5E-B2960259E241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031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6DB2-B940-47EF-A1CE-21DFFEEA72E7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26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60996-998F-4F59-9DCD-2FCEDC6987A0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3297-78B5-4981-808C-D03ECE0122B6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36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DDF49-5790-4E1D-9661-CC4EB5850078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07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D625-92A1-43D7-BC60-692BF5DF9A47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65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7171B-90CA-4E37-A0F8-063C651DF5CB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96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CC933-038C-4AD3-87C5-701C2E75E38E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76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5523-DA8C-874F-6011-4C5E3C3E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91D2A-0179-1FA8-6235-0A06051C4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C54CE-663E-823C-15CA-359915C3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9EC59-A5B3-B204-D39D-FB853B088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27571-D10F-C32C-0663-771B4ADD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70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52A4-AA3A-4931-8E30-3B103359DCCD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84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7D37-4ADB-459C-BE5C-633B2E5F6B33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84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05B1-3A29-4816-8A4C-2ADE7BCFACDC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31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7D43-0A1E-D0E1-606C-C3BAF7A1C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8D0C6-E0CC-FBE7-3975-32C0AF67F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FF898-0A8B-23CD-F5A8-9314C3F4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D798C-F411-4D47-33C3-7E7B123C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89425-2DBD-8165-7429-222A66AC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99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881F-FDE5-022A-6D9E-120814BD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E9404-3CF9-E9D1-6CAA-F2CD4D5F8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199-8969-649D-55C0-7590A967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2E237-98BD-1306-7C92-3D277516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2015C-0BC3-00E6-A16E-1782BADF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91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61BBE-8DCD-D18E-3CDE-A806162C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DABF6-4304-0F1E-5194-8A01DF01B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F8001-3835-891E-CF44-68F5B3E3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27A36-0CF1-FA0E-A4EF-D4253AE4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60AF5-9416-CD30-6B8A-B1A23E88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09E5F-B853-D8A1-D37A-738F6CD4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6C52-0C5B-C98C-421E-0EB73A78F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FDCA-3891-B0E0-8560-B4C5307B4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AFA39-CBF1-7C6F-6C02-D66DD881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BE0E1-FA35-885D-B91D-469B3B3C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82AFD-A85C-3490-D350-23CAAD9BF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63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2B5A7-1A8D-3EA9-A8E4-F041C549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799B8-1A13-C1B6-94C4-EB6466D0A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BB44C-A054-B7A3-F919-8D559915A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CF836A-FA59-762D-3852-DC7B6C24A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2AC14-A059-3BDF-1371-B39BAFEBD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76427-3243-476C-D7EA-4356943A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B977C-50C7-8CD4-DECB-D30291CC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0DD6E-65C6-C1BB-69E8-EDF6ACEC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09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75E72-7ABC-54F3-3D2A-7367BBFB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3391D-DD2F-10A4-B1A0-4622877FA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F4783-9D73-C2A0-FE31-0C27F9DFC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7ACBA-2795-3CAF-4033-A1832C8C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29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6CC56-FD02-413A-24D3-86420A25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527C0-FF93-4499-3D8C-AE7081335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EDC8B-C669-BA50-0378-8714F0109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9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042E-C9B2-60F0-290B-7075E2D3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1CF4E-6E0E-B22B-491A-693C27A40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0CCDA-6B3C-DEA1-F057-C7560306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48D31-91DF-C906-515E-84DCB9B0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4116-F29F-B151-AA4F-3C96FF0B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30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C165-2C9C-1767-9CBA-66306974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78DF-2734-B739-060D-1F16FE695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AEEA0-CD10-AD21-9ACF-190BFD7FE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CED34-772C-3C88-6C23-B5F46C7B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E118E-B658-636B-6A21-54717542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850EE-1532-9063-2950-BE78758F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99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9C99B-2F2D-CCA7-9225-63997102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CFCAC8-C7E6-23FD-0284-BDD52AE7A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FEFD-3FAA-6947-7FAD-ADF4B3E23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B393C-509F-AC59-ED09-C68A6178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95309-8571-80EB-F6C8-4416BAD1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780B9-2ED3-7112-1A1D-007010F0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76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329E-26F4-2F3B-7823-68BC3D9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FACFF-62EF-8748-F9FD-541DC5FF3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61B24-6D6C-2C6C-61F3-2F2D2200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14075-9A14-87AF-B9AA-4DA7CA9E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C37F2-66CB-A816-C982-2998577A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63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1DFC69-4FF0-EB77-3447-0CB51E58E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3C72F-11BC-C7DC-2F88-47D134610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B7C9-8967-CBA9-DCBE-03CC4683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E0DE0-A77A-55E8-9CDB-38E1A1E1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60C38-01AB-5979-8550-8FC2E023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3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67B8-3CA9-D84A-92C8-A0FC01ECE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3D818-8786-4A65-3BD9-05CA6A5D9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77679-0FD3-9EEE-EC32-13AEDDBAE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E3CFA-91CA-572C-DAE9-2FE550719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33885-E35C-939B-3C38-36A12035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9B5E8-C032-6698-3546-CE21DB8E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6EE57-BC07-B21E-9237-67DD05B2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82BF6-2B18-9159-495E-9BAA7088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EAB58-7E1D-BCCF-E4FE-A316A5029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48AD7-45D2-9A9D-7963-6B36F3438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A694D-77BE-DCA7-B113-883EC86A1B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46F95-E841-E570-3F47-CFA73392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A04B48-4FDE-E37E-B613-A8936E96B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A82AF-06CC-F121-9AB4-55837B2E3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4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4D9-24CF-A7A7-AA7B-0A652837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536DA-DC2B-4C67-E520-28803F6F1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B3EAA-0C85-CDA7-5261-0356FD31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FC1B0-143C-1E56-3566-DB94A8C0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2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68B27-5A95-4FFF-2878-EFF5E640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35474E-C6B7-946B-1F00-D6C2CF0F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3E728-CBD8-1D49-C164-ED3A7116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3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7521-78F2-3CE1-F312-B4D50E51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CE137-A7C5-B3DD-983B-28676819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39C0-9552-9C6D-5B11-F6740378C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CAAAD-D91F-D4BD-4E2C-98ABEBB4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65DC9-9948-04BE-9A33-221649C31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AC7D1-7573-9D55-8244-6C81755F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5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81E9-F895-17F0-F50F-D77C76CB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2A08F-A3DE-3428-5AF1-FCF00D586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CEFE5-57E4-E35D-5A14-ADB8E264D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379FC-E26E-4C07-0578-A4BBC4EA4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6F66F-A851-B674-D1D7-CDC43A9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8D021-14E2-0324-7D54-6FC54556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6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A250D-626D-9163-FE99-A69B0ED1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8F2FF-69A6-E153-BBB6-1F224ACDA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D42C3-6A5A-7734-4272-980C3B770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5239A-D75B-46CF-A4E0-DD6499653BE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CF6B1-E09B-DCE0-FC54-E654ED14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F2B7-30C1-CE2D-2FE9-CA659F68A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0CF93-C4AC-472D-BFDB-14F67B708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79EEF-0828-4E20-A830-29EA7236D0B8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7F21-E1D8-4690-B84C-C92D6C7638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60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716E0-14FF-5E85-2ACD-C8D20D9E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EB8BB-4108-8A2C-6EC9-9AB5DD37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B2128-DF35-686C-EDBB-7775365DE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769765-F8C4-4E1C-8DEA-B1B283CDF1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9727-B8FC-A7B7-7062-5BD9D62A8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1FFFD-3CF1-0254-F5E6-2A60BB2C0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576B4F-74E4-45B1-84DD-893DA6BF0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wwp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wwp.com/" TargetMode="External"/><Relationship Id="rId2" Type="http://schemas.openxmlformats.org/officeDocument/2006/relationships/hyperlink" Target="http://www.stsbc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wwp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4202" y="990600"/>
            <a:ext cx="9477998" cy="1524000"/>
          </a:xfrm>
        </p:spPr>
        <p:txBody>
          <a:bodyPr>
            <a:noAutofit/>
          </a:bodyPr>
          <a:lstStyle/>
          <a:p>
            <a:pPr algn="l"/>
            <a:r>
              <a:rPr lang="en-US" sz="4800" b="1" i="1" kern="0" dirty="0">
                <a:solidFill>
                  <a:srgbClr val="27483F"/>
                </a:solidFill>
                <a:latin typeface="Garamond" panose="02020404030301010803" pitchFamily="18" charset="0"/>
              </a:rPr>
              <a:t>“LEADERSHIP MASTERCLASS”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981201" y="2438400"/>
            <a:ext cx="8393393" cy="0"/>
          </a:xfrm>
          <a:prstGeom prst="line">
            <a:avLst/>
          </a:prstGeom>
          <a:ln w="15875">
            <a:solidFill>
              <a:srgbClr val="2748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91400" y="0"/>
            <a:ext cx="1219200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0" y="0"/>
            <a:ext cx="1219200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8800" y="0"/>
            <a:ext cx="1219200" cy="152400"/>
          </a:xfrm>
          <a:prstGeom prst="rect">
            <a:avLst/>
          </a:prstGeom>
          <a:solidFill>
            <a:srgbClr val="2D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Browallia New" panose="020B0604020202020204" pitchFamily="34" charset="-34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998" y="2382951"/>
            <a:ext cx="1168779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IMPROVING BLOOD PRESSURE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MANAGEMENT CAN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DECREASE DEMENTIA!!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William T. Choctaw, MD, JD.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Podcast Host,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3"/>
              </a:rPr>
              <a:t>www.thwwp.com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President, Choctaw Medical Group, Inc.,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Chief Transformation Officer, Emeritus, Citrus Valley Health Partners,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Former Hospital Surveyor, The Joint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8917" y="6700521"/>
            <a:ext cx="1219200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117" y="6705600"/>
            <a:ext cx="1219200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71801" y="6705600"/>
            <a:ext cx="1219200" cy="152400"/>
          </a:xfrm>
          <a:prstGeom prst="rect">
            <a:avLst/>
          </a:prstGeom>
          <a:solidFill>
            <a:srgbClr val="2D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01000" y="6356351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97F21-E1D8-4690-B84C-C92D6C7638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08" y="2468527"/>
            <a:ext cx="4870888" cy="27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11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9" name="Rectangle 11272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06942-6BF0-9453-7630-2E369A72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89508"/>
            <a:ext cx="5181597" cy="1655482"/>
          </a:xfrm>
        </p:spPr>
        <p:txBody>
          <a:bodyPr anchor="b">
            <a:normAutofit/>
          </a:bodyPr>
          <a:lstStyle/>
          <a:p>
            <a:pPr algn="r"/>
            <a:r>
              <a:rPr lang="en-US" sz="6000" b="1" dirty="0"/>
              <a:t>DEMENTIA</a:t>
            </a:r>
          </a:p>
        </p:txBody>
      </p:sp>
      <p:graphicFrame>
        <p:nvGraphicFramePr>
          <p:cNvPr id="11284" name="Content Placeholder 11269">
            <a:extLst>
              <a:ext uri="{FF2B5EF4-FFF2-40B4-BE49-F238E27FC236}">
                <a16:creationId xmlns:a16="http://schemas.microsoft.com/office/drawing/2014/main" id="{8FEC94CA-A6D0-55D1-DFDE-4DED6D73AC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2" y="2418408"/>
          <a:ext cx="5181598" cy="3409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Dementia">
            <a:extLst>
              <a:ext uri="{FF2B5EF4-FFF2-40B4-BE49-F238E27FC236}">
                <a16:creationId xmlns:a16="http://schemas.microsoft.com/office/drawing/2014/main" id="{23A3EF08-8558-5C0A-3996-6DDF78748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8892" y="644056"/>
            <a:ext cx="3590093" cy="51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Rectangle 11274">
            <a:extLst>
              <a:ext uri="{FF2B5EF4-FFF2-40B4-BE49-F238E27FC236}">
                <a16:creationId xmlns:a16="http://schemas.microsoft.com/office/drawing/2014/main" id="{A344AAA5-41F4-4862-97EF-688D31DC7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85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2" name="Rectangle 11276">
            <a:extLst>
              <a:ext uri="{FF2B5EF4-FFF2-40B4-BE49-F238E27FC236}">
                <a16:creationId xmlns:a16="http://schemas.microsoft.com/office/drawing/2014/main" id="{69E1A62C-2AAF-4B3E-8CDB-65E237080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2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73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Depression in the Golden Years: Finding the Silver Lining - Charleston Physicians">
            <a:extLst>
              <a:ext uri="{FF2B5EF4-FFF2-40B4-BE49-F238E27FC236}">
                <a16:creationId xmlns:a16="http://schemas.microsoft.com/office/drawing/2014/main" id="{F8C7FD05-6400-0F66-3047-B365828C6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1714" y="457200"/>
            <a:ext cx="87085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43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7" name="Rectangle 13318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29" name="Rectangle 1332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31DC54-08AE-1A8F-4515-764C8132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59" y="1377146"/>
            <a:ext cx="4076460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TYPES OF DEMENTIA</a:t>
            </a:r>
          </a:p>
        </p:txBody>
      </p:sp>
      <p:pic>
        <p:nvPicPr>
          <p:cNvPr id="13314" name="Picture 2" descr="Organic mental disorder">
            <a:extLst>
              <a:ext uri="{FF2B5EF4-FFF2-40B4-BE49-F238E27FC236}">
                <a16:creationId xmlns:a16="http://schemas.microsoft.com/office/drawing/2014/main" id="{1A889081-5E72-FF03-CD0D-7FE06F97AD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027" y="1096879"/>
            <a:ext cx="6194967" cy="463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30" name="Group 13322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2198" y="814999"/>
            <a:ext cx="465458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13324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5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6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328" name="Straight Connector 1332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95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555B0E-B7F0-7184-4D76-4F3DCF58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ALZHEIMER’S SYMPTOMS</a:t>
            </a:r>
          </a:p>
        </p:txBody>
      </p:sp>
      <p:pic>
        <p:nvPicPr>
          <p:cNvPr id="1026" name="Picture 2" descr="Premium Vector | Alzheimer disease symptoms infographic. memory loss and problem">
            <a:extLst>
              <a:ext uri="{FF2B5EF4-FFF2-40B4-BE49-F238E27FC236}">
                <a16:creationId xmlns:a16="http://schemas.microsoft.com/office/drawing/2014/main" id="{330127EB-933B-3DAA-F8BF-BD5A773B3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692248"/>
            <a:ext cx="7225748" cy="54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2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5" name="Freeform: Shape 1025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7" name="Isosceles Triangle 1025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Alzheimer’s Update: What 2019 Has Revealed About the Disease">
            <a:extLst>
              <a:ext uri="{FF2B5EF4-FFF2-40B4-BE49-F238E27FC236}">
                <a16:creationId xmlns:a16="http://schemas.microsoft.com/office/drawing/2014/main" id="{04C4BBE5-CBA3-71D2-A1E7-277E36E72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4176" y="643467"/>
            <a:ext cx="4303647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9" name="Isosceles Triangle 1025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9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7" name="Freeform: Shape 820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9" name="Isosceles Triangle 820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Warning Signs of Dementia and How to Prevent Them - Healthy Life">
            <a:extLst>
              <a:ext uri="{FF2B5EF4-FFF2-40B4-BE49-F238E27FC236}">
                <a16:creationId xmlns:a16="http://schemas.microsoft.com/office/drawing/2014/main" id="{EA18CD96-E0E6-72D6-3149-81284AE80E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8659" y="643467"/>
            <a:ext cx="4874681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Isosceles Triangle 821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6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47A83-2A34-8F0B-4DFB-1D5B1582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b="1" dirty="0"/>
              <a:t>COGNITION vs FUNCTION</a:t>
            </a:r>
          </a:p>
        </p:txBody>
      </p:sp>
      <p:pic>
        <p:nvPicPr>
          <p:cNvPr id="5" name="Picture 4" descr="Underwater with sunbeams in the background">
            <a:extLst>
              <a:ext uri="{FF2B5EF4-FFF2-40B4-BE49-F238E27FC236}">
                <a16:creationId xmlns:a16="http://schemas.microsoft.com/office/drawing/2014/main" id="{1CBE0FD6-36EA-8A9A-C7A1-1D7B8AE05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6" r="17809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A3ED7-66AC-F4AC-5F49-BC96F9DA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/>
              <a:t>Cognition – thinking (acquiring, processing and storing information)</a:t>
            </a:r>
          </a:p>
          <a:p>
            <a:r>
              <a:rPr lang="en-US" sz="2000"/>
              <a:t>Function – Action (ability to perform activities), ADL –bathing, dressing, grooming, feeding self,</a:t>
            </a:r>
          </a:p>
          <a:p>
            <a:r>
              <a:rPr lang="en-US" sz="2000"/>
              <a:t>Function – Independence- GI</a:t>
            </a:r>
          </a:p>
          <a:p>
            <a:r>
              <a:rPr lang="en-US" sz="2000"/>
              <a:t>Early stage: Cognitive issues more pronounced than functional issues </a:t>
            </a:r>
          </a:p>
        </p:txBody>
      </p:sp>
    </p:spTree>
    <p:extLst>
      <p:ext uri="{BB962C8B-B14F-4D97-AF65-F5344CB8AC3E}">
        <p14:creationId xmlns:p14="http://schemas.microsoft.com/office/powerpoint/2010/main" val="2178917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C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Alzheimer's Disease">
            <a:extLst>
              <a:ext uri="{FF2B5EF4-FFF2-40B4-BE49-F238E27FC236}">
                <a16:creationId xmlns:a16="http://schemas.microsoft.com/office/drawing/2014/main" id="{BF463F46-4C2E-7C0A-5435-87B7F2EDC0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3321" y="643467"/>
            <a:ext cx="716535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39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DC07D1-8CC3-F381-D876-1292061EB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89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13D62-F32B-A47B-900F-BC248E13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ALZHEIMER’S MEDICATION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EFAC2-A2C3-8504-AD33-4974C4E5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Drugs that change disease progression-</a:t>
            </a:r>
          </a:p>
          <a:p>
            <a:r>
              <a:rPr lang="en-US" sz="1700" dirty="0">
                <a:solidFill>
                  <a:schemeClr val="bg1"/>
                </a:solidFill>
              </a:rPr>
              <a:t>Drugs that treat symptoms</a:t>
            </a:r>
          </a:p>
          <a:p>
            <a:r>
              <a:rPr lang="en-US" sz="1700" dirty="0">
                <a:solidFill>
                  <a:schemeClr val="bg1"/>
                </a:solidFill>
              </a:rPr>
              <a:t>Cognition- memory, orientation</a:t>
            </a:r>
          </a:p>
          <a:p>
            <a:r>
              <a:rPr lang="en-US" sz="1700" dirty="0">
                <a:solidFill>
                  <a:schemeClr val="bg1"/>
                </a:solidFill>
              </a:rPr>
              <a:t>Function- conducting personal financing, performing household chores</a:t>
            </a:r>
          </a:p>
        </p:txBody>
      </p:sp>
    </p:spTree>
    <p:extLst>
      <p:ext uri="{BB962C8B-B14F-4D97-AF65-F5344CB8AC3E}">
        <p14:creationId xmlns:p14="http://schemas.microsoft.com/office/powerpoint/2010/main" val="224770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A4F6E-A0BC-C2A8-B792-FDAA8A12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b="1"/>
              <a:t>PREVENTION/LIMIT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AD01-ABC6-2CB7-12D0-4CA4F094D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1984249"/>
            <a:ext cx="4598268" cy="4325842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MANAGE &amp; IMPROVE BP</a:t>
            </a:r>
            <a:r>
              <a:rPr lang="en-US" sz="2000" dirty="0"/>
              <a:t>-</a:t>
            </a:r>
          </a:p>
          <a:p>
            <a:r>
              <a:rPr lang="en-US" sz="2000" dirty="0"/>
              <a:t>ARTICLE- Saunero &amp; Hughes, Alzheimer’s &amp; Dementia Journal, vol. 20. issue 8, July 2024- systolic </a:t>
            </a:r>
          </a:p>
          <a:p>
            <a:r>
              <a:rPr lang="en-US" sz="2000" b="1" dirty="0"/>
              <a:t>ATTENDING CHURCH! </a:t>
            </a:r>
            <a:r>
              <a:rPr lang="en-US" sz="2000" dirty="0"/>
              <a:t>-GOOD MENTAL HEALTH</a:t>
            </a:r>
          </a:p>
          <a:p>
            <a:r>
              <a:rPr lang="en-US" sz="2000" dirty="0"/>
              <a:t>Social Engagement</a:t>
            </a:r>
          </a:p>
          <a:p>
            <a:r>
              <a:rPr lang="en-US" sz="2000" dirty="0"/>
              <a:t>Physical Exercise</a:t>
            </a:r>
          </a:p>
          <a:p>
            <a:r>
              <a:rPr lang="en-US" sz="2000" dirty="0"/>
              <a:t>Mental Exercise – reading, class, hobby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 Substances – smoking, drugs, alcohol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umbbells on a gym floor">
            <a:extLst>
              <a:ext uri="{FF2B5EF4-FFF2-40B4-BE49-F238E27FC236}">
                <a16:creationId xmlns:a16="http://schemas.microsoft.com/office/drawing/2014/main" id="{2E06B341-31ED-703B-7FCA-52ACF8233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r="-2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1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6D5879-A04E-2673-1B37-7264073B8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 b="1"/>
              <a:t>Beliefs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6536A-8362-B502-BCAC-E35DAFCFF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800"/>
              <a:t>I believe life is about </a:t>
            </a:r>
            <a:r>
              <a:rPr lang="en-US" sz="1800" b="1"/>
              <a:t>service to others</a:t>
            </a:r>
            <a:r>
              <a:rPr lang="en-US" sz="1800"/>
              <a:t>.</a:t>
            </a:r>
          </a:p>
          <a:p>
            <a:r>
              <a:rPr lang="en-US" sz="1800"/>
              <a:t>I believe knowledge is </a:t>
            </a:r>
            <a:r>
              <a:rPr lang="en-US" sz="1800" b="1"/>
              <a:t>power.</a:t>
            </a:r>
          </a:p>
          <a:p>
            <a:r>
              <a:rPr lang="en-US" sz="1800"/>
              <a:t>I believe leaders can </a:t>
            </a:r>
            <a:r>
              <a:rPr lang="en-US" sz="1800" b="1"/>
              <a:t>change the world</a:t>
            </a:r>
            <a:r>
              <a:rPr lang="en-US" sz="1800"/>
              <a:t>.</a:t>
            </a:r>
          </a:p>
        </p:txBody>
      </p:sp>
      <p:pic>
        <p:nvPicPr>
          <p:cNvPr id="6" name="Picture 5" descr="Checkmate in a chess game">
            <a:extLst>
              <a:ext uri="{FF2B5EF4-FFF2-40B4-BE49-F238E27FC236}">
                <a16:creationId xmlns:a16="http://schemas.microsoft.com/office/drawing/2014/main" id="{F4A7FF71-453F-2BF2-7C56-BBF1B22AE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6" r="14079" b="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6156E-3419-3383-454C-3B889A79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497F21-E1D8-4690-B84C-C92D6C7638D3}" type="slidenum"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9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64128-2C04-7851-93D1-CE90E35F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1C24B4-44FF-47E2-1C8B-A026FE74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PROPER HOME BP MEASUREMENT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BCB1C-DE80-0A80-8DC5-D0A40B57D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296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Daily Initially</a:t>
            </a:r>
          </a:p>
        </p:txBody>
      </p:sp>
      <p:pic>
        <p:nvPicPr>
          <p:cNvPr id="20" name="Picture 19" descr="A midsection of a person holding a miniature house">
            <a:extLst>
              <a:ext uri="{FF2B5EF4-FFF2-40B4-BE49-F238E27FC236}">
                <a16:creationId xmlns:a16="http://schemas.microsoft.com/office/drawing/2014/main" id="{2D4C35BA-75CE-2F81-8F02-AD0BA42E3F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34" r="30563" b="-1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94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BC124B-EEC1-5D30-A25E-29FF9957A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5" name="Rectangle 10254">
            <a:extLst>
              <a:ext uri="{FF2B5EF4-FFF2-40B4-BE49-F238E27FC236}">
                <a16:creationId xmlns:a16="http://schemas.microsoft.com/office/drawing/2014/main" id="{91A5CF31-AF27-50A7-F98C-EFC15BBCB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56" name="Rectangle 10255">
            <a:extLst>
              <a:ext uri="{FF2B5EF4-FFF2-40B4-BE49-F238E27FC236}">
                <a16:creationId xmlns:a16="http://schemas.microsoft.com/office/drawing/2014/main" id="{C7ED79D9-7F27-8578-FB94-D9A73E52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57" name="Rectangle 10256">
            <a:extLst>
              <a:ext uri="{FF2B5EF4-FFF2-40B4-BE49-F238E27FC236}">
                <a16:creationId xmlns:a16="http://schemas.microsoft.com/office/drawing/2014/main" id="{630DBE85-AADB-3C35-1AEB-66236F62D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58" name="Rectangle 10257">
            <a:extLst>
              <a:ext uri="{FF2B5EF4-FFF2-40B4-BE49-F238E27FC236}">
                <a16:creationId xmlns:a16="http://schemas.microsoft.com/office/drawing/2014/main" id="{804AF30F-3F7A-DF3C-0710-B9FAD6FB2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EF5F7FD-C558-3C2E-CE4B-817C924C8B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0264" y="457200"/>
            <a:ext cx="897147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819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746FA-AEEA-A697-F10B-52321418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/>
              <a:t>BEST TECHNIQUE TO CHECK BP!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3C074-7E2A-617D-5B4A-7D37F9E57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sz="2000" b="1"/>
              <a:t>Don’t drink caffeine, smoke, or exercise at least 30 minutes before you take your blood pressure.</a:t>
            </a:r>
          </a:p>
          <a:p>
            <a:r>
              <a:rPr lang="en-US" sz="2000" b="1"/>
              <a:t>Empty your bladder before the test.</a:t>
            </a:r>
          </a:p>
          <a:p>
            <a:r>
              <a:rPr lang="en-US" sz="2000" b="1"/>
              <a:t>Sit with your back straight, such as a on a dining chair, with both feet on the floor.</a:t>
            </a:r>
          </a:p>
          <a:p>
            <a:r>
              <a:rPr lang="en-US" sz="2000" b="1"/>
              <a:t>Rest quietly for at least 5minutes before you take a reading.</a:t>
            </a:r>
          </a:p>
          <a:p>
            <a:r>
              <a:rPr lang="en-US" sz="2000" b="1"/>
              <a:t>Do not move, talk, or text while you take your blood pressure.</a:t>
            </a:r>
          </a:p>
          <a:p>
            <a:r>
              <a:rPr lang="en-US" sz="2000" b="1"/>
              <a:t>Check a second time standing if elevated.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0920E-CCB4-1F0D-4198-B61BE2700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79"/>
          <a:stretch/>
        </p:blipFill>
        <p:spPr>
          <a:xfrm>
            <a:off x="7887184" y="1222216"/>
            <a:ext cx="3781051" cy="376958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17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4ECB0-9744-BB77-F968-88BBD415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Accuracy Of Blood Pressure Monitors – excel-medical.com">
            <a:extLst>
              <a:ext uri="{FF2B5EF4-FFF2-40B4-BE49-F238E27FC236}">
                <a16:creationId xmlns:a16="http://schemas.microsoft.com/office/drawing/2014/main" id="{8D07BB44-7D03-61EE-58C5-2DB177207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734" b="-1"/>
          <a:stretch/>
        </p:blipFill>
        <p:spPr bwMode="auto">
          <a:xfrm>
            <a:off x="787114" y="847207"/>
            <a:ext cx="6449549" cy="50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Content Placeholder 8202">
            <a:extLst>
              <a:ext uri="{FF2B5EF4-FFF2-40B4-BE49-F238E27FC236}">
                <a16:creationId xmlns:a16="http://schemas.microsoft.com/office/drawing/2014/main" id="{AC9B6F7E-85BC-6547-BBDE-A8177A1F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85" y="2533476"/>
            <a:ext cx="3443514" cy="3447832"/>
          </a:xfrm>
        </p:spPr>
        <p:txBody>
          <a:bodyPr anchor="t">
            <a:normAutofit lnSpcReduction="10000"/>
          </a:bodyPr>
          <a:lstStyle/>
          <a:p>
            <a:r>
              <a:rPr lang="en-US" sz="2400" b="1" dirty="0"/>
              <a:t>BETTER WAY!</a:t>
            </a:r>
          </a:p>
          <a:p>
            <a:r>
              <a:rPr lang="en-US" sz="2400" b="1" dirty="0"/>
              <a:t>No stethoscope needed</a:t>
            </a:r>
          </a:p>
          <a:p>
            <a:r>
              <a:rPr lang="en-US" sz="2400" b="1" dirty="0"/>
              <a:t>Self inflates</a:t>
            </a:r>
          </a:p>
          <a:p>
            <a:r>
              <a:rPr lang="en-US" sz="2400" b="1" dirty="0"/>
              <a:t>Saves, dates, times and stores BP/Pulse</a:t>
            </a:r>
          </a:p>
          <a:p>
            <a:r>
              <a:rPr lang="en-US" sz="2400" b="1" dirty="0"/>
              <a:t>Bring your BP unit to MD office to have it validated</a:t>
            </a:r>
          </a:p>
          <a:p>
            <a:endParaRPr lang="en-US" sz="2400" b="1" dirty="0"/>
          </a:p>
        </p:txBody>
      </p:sp>
      <p:grpSp>
        <p:nvGrpSpPr>
          <p:cNvPr id="8223" name="Group 8222">
            <a:extLst>
              <a:ext uri="{FF2B5EF4-FFF2-40B4-BE49-F238E27FC236}">
                <a16:creationId xmlns:a16="http://schemas.microsoft.com/office/drawing/2014/main" id="{9C99EE9A-8B9F-2A7F-D42E-D191A871B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8216" name="Rectangle 8215">
              <a:extLst>
                <a:ext uri="{FF2B5EF4-FFF2-40B4-BE49-F238E27FC236}">
                  <a16:creationId xmlns:a16="http://schemas.microsoft.com/office/drawing/2014/main" id="{0F142F68-D5C1-0BA0-5AB3-5CA62F4A5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224" name="Rectangle 8223">
              <a:extLst>
                <a:ext uri="{FF2B5EF4-FFF2-40B4-BE49-F238E27FC236}">
                  <a16:creationId xmlns:a16="http://schemas.microsoft.com/office/drawing/2014/main" id="{151BF63A-6834-B5F5-1D60-DB3168C49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65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C30E0-03F7-B3A5-B5DB-A6C392FE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71" y="330739"/>
            <a:ext cx="4646904" cy="1624520"/>
          </a:xfrm>
        </p:spPr>
        <p:txBody>
          <a:bodyPr anchor="ctr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-apple-system"/>
                <a:ea typeface="+mn-ea"/>
                <a:cs typeface="+mn-cs"/>
              </a:rPr>
              <a:t>Remember that managing blood pressure is crucial for overall health.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2A865-21B6-786F-7AF6-CB3ED9287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-apple-system"/>
                <a:ea typeface="+mj-ea"/>
                <a:cs typeface="+mj-cs"/>
              </a:rPr>
              <a:t>Regular check-ups</a:t>
            </a:r>
          </a:p>
          <a:p>
            <a:r>
              <a:rPr lang="en-US" sz="2000" dirty="0">
                <a:latin typeface="-apple-system"/>
                <a:ea typeface="+mj-ea"/>
                <a:cs typeface="+mj-cs"/>
              </a:rPr>
              <a:t>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-apple-system"/>
                <a:ea typeface="+mj-ea"/>
                <a:cs typeface="+mj-cs"/>
              </a:rPr>
              <a:t>ifestyle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-apple-system"/>
                <a:ea typeface="+mj-ea"/>
                <a:cs typeface="+mj-cs"/>
              </a:rPr>
              <a:t> modifications</a:t>
            </a:r>
          </a:p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-apple-system"/>
                <a:ea typeface="+mj-ea"/>
                <a:cs typeface="+mj-cs"/>
              </a:rPr>
              <a:t>Adherence to prescribed medications can help control hypertension</a:t>
            </a:r>
          </a:p>
          <a:p>
            <a:r>
              <a:rPr lang="en-US" sz="2000" b="1" dirty="0">
                <a:latin typeface="-apple-system"/>
                <a:ea typeface="+mj-ea"/>
                <a:cs typeface="+mj-cs"/>
              </a:rPr>
              <a:t>Significant Genetic Component- Not always your fault!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-apple-system"/>
              <a:ea typeface="+mj-ea"/>
              <a:cs typeface="+mj-cs"/>
            </a:endParaRP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6ED91-AA69-1AF0-FD2D-345CF2394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9" r="31955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E2ED6-0686-1F93-4438-B8222FD7D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12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AA48C2-AE00-2EE8-2BBB-27D23FE8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rgbClr val="FFFFFF"/>
                </a:solidFill>
              </a:rPr>
              <a:t>TREATMENT OF PROBLEM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D07F8-D228-85F6-B213-E258AED8D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SILENT KILLER!</a:t>
            </a:r>
          </a:p>
          <a:p>
            <a:r>
              <a:rPr lang="en-US" dirty="0">
                <a:solidFill>
                  <a:srgbClr val="FFFFFF"/>
                </a:solidFill>
              </a:rPr>
              <a:t>TOP 5 CAUSES</a:t>
            </a:r>
          </a:p>
          <a:p>
            <a:r>
              <a:rPr lang="en-US" dirty="0">
                <a:solidFill>
                  <a:srgbClr val="FFFFFF"/>
                </a:solidFill>
              </a:rPr>
              <a:t>ALL ARE CONNECTED</a:t>
            </a:r>
          </a:p>
        </p:txBody>
      </p:sp>
    </p:spTree>
    <p:extLst>
      <p:ext uri="{BB962C8B-B14F-4D97-AF65-F5344CB8AC3E}">
        <p14:creationId xmlns:p14="http://schemas.microsoft.com/office/powerpoint/2010/main" val="86386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25" name="Rectangle 12324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27" name="Rectangle 1232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28" name="Rectangle 123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290" name="Picture 2" descr="Antihypertensive Medication Chart: Drug Classes, List of Examples ...">
            <a:extLst>
              <a:ext uri="{FF2B5EF4-FFF2-40B4-BE49-F238E27FC236}">
                <a16:creationId xmlns:a16="http://schemas.microsoft.com/office/drawing/2014/main" id="{094496CE-E21B-FD2D-E923-26020378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6244" y="1736720"/>
            <a:ext cx="5628018" cy="31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9" name="Rectangle 123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309" name="Content Placeholder 12304">
            <a:extLst>
              <a:ext uri="{FF2B5EF4-FFF2-40B4-BE49-F238E27FC236}">
                <a16:creationId xmlns:a16="http://schemas.microsoft.com/office/drawing/2014/main" id="{62707E7B-2537-4A64-7330-A0F86D67A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b="1" dirty="0"/>
              <a:t>TREATMENT</a:t>
            </a:r>
          </a:p>
          <a:p>
            <a:r>
              <a:rPr lang="en-US" sz="1800" b="1" dirty="0"/>
              <a:t>Variability = Complexity</a:t>
            </a:r>
          </a:p>
        </p:txBody>
      </p:sp>
      <p:sp>
        <p:nvSpPr>
          <p:cNvPr id="12330" name="Rectangle 12329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254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F15D0-0A81-D046-7D6A-8A9F90E0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PILL BOX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8916FF2-EFB4-E6C4-2FD9-FFC841F9D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4543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PRACTICAL!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CONTROL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DECREASES CONFUSION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IMPROVES QUALITY HEALTHCARE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Gift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 descr="Pill Boxes 7 Day 2 Times a Day, Portable Medicine Organiser Moisture-Proof Plastic Pill ...">
            <a:extLst>
              <a:ext uri="{FF2B5EF4-FFF2-40B4-BE49-F238E27FC236}">
                <a16:creationId xmlns:a16="http://schemas.microsoft.com/office/drawing/2014/main" id="{F91AE712-3CCF-F970-7980-28BE17D5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495313"/>
            <a:ext cx="4369112" cy="277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0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6A8E4-5268-FA0E-834F-5117375CB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4" r="42234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3D9CA-5E43-BE5D-04C7-E51DAA1D0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b="1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0DA66-23F5-8E1F-618F-62D6FCE1C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529191"/>
            <a:ext cx="4607867" cy="3729875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2000" b="1" dirty="0"/>
              <a:t>Dementia is not a disease, but rather an umbrella term that describes a wide range of symptoms that affect people's ability to perform everyday activities on their own. Changes with age!</a:t>
            </a:r>
            <a:endParaRPr lang="en-US" sz="2000" b="1" dirty="0">
              <a:cs typeface="Calibri"/>
            </a:endParaRPr>
          </a:p>
          <a:p>
            <a:r>
              <a:rPr lang="en-US" sz="2000" b="1" dirty="0"/>
              <a:t>Alzheimer is a disease of the brain that is a severe type of dementia.</a:t>
            </a:r>
          </a:p>
          <a:p>
            <a:r>
              <a:rPr lang="en-US" sz="2000" b="1" dirty="0"/>
              <a:t>Alzheimer’s disease is the most common type of dementia.</a:t>
            </a:r>
          </a:p>
          <a:p>
            <a:r>
              <a:rPr lang="en-US" sz="2000" b="1" dirty="0"/>
              <a:t>Common symptoms of dementia include thinking issues-decrease memory, poor judgment, decrease focus, changes in language, changes in behavior.</a:t>
            </a:r>
          </a:p>
          <a:p>
            <a:r>
              <a:rPr lang="en-US" sz="2000" b="1" dirty="0"/>
              <a:t>PROPER BP CONTROL IMPROVES DEMENTIA! </a:t>
            </a:r>
          </a:p>
          <a:p>
            <a:r>
              <a:rPr lang="en-US" sz="2000" b="1" dirty="0"/>
              <a:t>Remember PILL BOX!</a:t>
            </a:r>
          </a:p>
          <a:p>
            <a:r>
              <a:rPr lang="en-US" sz="2000" b="1" dirty="0">
                <a:cs typeface="Calibri"/>
              </a:rPr>
              <a:t>Show more compassion- family, others especially if &gt; 65yrs.</a:t>
            </a:r>
          </a:p>
          <a:p>
            <a:endParaRPr lang="en-US" sz="2000" b="1" dirty="0"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9F272-7A5B-44B7-6C91-8AB5B2B1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1462825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497F21-E1D8-4690-B84C-C92D6C7638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608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60E99-0812-2813-B50A-CE1BBA4D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i="1" dirty="0"/>
              <a:t>PODCAST: LEADERSHIP MASTERCLASS SERIES</a:t>
            </a:r>
            <a:br>
              <a:rPr lang="en-US" sz="2500" b="1" i="1" dirty="0"/>
            </a:br>
            <a:r>
              <a:rPr lang="en-US" sz="2500" b="1" i="1" dirty="0"/>
              <a:t>ADDED TO: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8976B-549D-B6CD-9ED9-D2B79069098F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MINISTRY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EVENTS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CHURCH WEBSITE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"/>
              </a:rPr>
              <a:t>www.stsbc.org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PODCAST WEBSITE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3"/>
              </a:rPr>
              <a:t>www.thwwp.com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489A7-BC2F-5CFB-7EA0-A9CF6ADAB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062" r="4" b="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D60CB-393E-0FAF-17B2-92A50CBD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b="1">
                <a:solidFill>
                  <a:schemeClr val="bg1"/>
                </a:solidFill>
              </a:rPr>
              <a:t>OUTLINE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tethoscope">
            <a:extLst>
              <a:ext uri="{FF2B5EF4-FFF2-40B4-BE49-F238E27FC236}">
                <a16:creationId xmlns:a16="http://schemas.microsoft.com/office/drawing/2014/main" id="{9F1B320D-718F-F269-68FF-8D017920F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96" r="15650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4906905-D086-0C86-902D-4D1DA7FF2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617620"/>
              </p:ext>
            </p:extLst>
          </p:nvPr>
        </p:nvGraphicFramePr>
        <p:xfrm>
          <a:off x="897769" y="1909192"/>
          <a:ext cx="4586513" cy="3647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89828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B4942-0438-7CC2-DF80-DBA89D6E8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pic>
        <p:nvPicPr>
          <p:cNvPr id="5" name="Picture 4" descr="The planet earth taken from the outer space">
            <a:extLst>
              <a:ext uri="{FF2B5EF4-FFF2-40B4-BE49-F238E27FC236}">
                <a16:creationId xmlns:a16="http://schemas.microsoft.com/office/drawing/2014/main" id="{B630507D-FD4F-372C-C9E7-937E40694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88" r="1" b="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142E8-C593-BB55-28B9-E5CCE595F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4000" b="1" dirty="0"/>
              <a:t>“BE THE CHANGE YOU WANT TO SEE IN THE WORLD”</a:t>
            </a:r>
          </a:p>
        </p:txBody>
      </p:sp>
    </p:spTree>
    <p:extLst>
      <p:ext uri="{BB962C8B-B14F-4D97-AF65-F5344CB8AC3E}">
        <p14:creationId xmlns:p14="http://schemas.microsoft.com/office/powerpoint/2010/main" val="576008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94535-9813-FD39-786A-D13A349F9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F62365-9773-9691-3200-1B03FAB135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4202" y="990600"/>
            <a:ext cx="9477998" cy="1524000"/>
          </a:xfrm>
        </p:spPr>
        <p:txBody>
          <a:bodyPr>
            <a:noAutofit/>
          </a:bodyPr>
          <a:lstStyle/>
          <a:p>
            <a:pPr algn="l"/>
            <a:r>
              <a:rPr lang="en-US" sz="4800" b="1" i="1" kern="0" dirty="0">
                <a:solidFill>
                  <a:srgbClr val="27483F"/>
                </a:solidFill>
                <a:latin typeface="Garamond" panose="02020404030301010803" pitchFamily="18" charset="0"/>
              </a:rPr>
              <a:t>“LEADERSHIP MASTERCLASS”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9464A4-5AF5-02C8-11D9-16C2460E1370}"/>
              </a:ext>
            </a:extLst>
          </p:cNvPr>
          <p:cNvCxnSpPr>
            <a:cxnSpLocks/>
          </p:cNvCxnSpPr>
          <p:nvPr/>
        </p:nvCxnSpPr>
        <p:spPr>
          <a:xfrm>
            <a:off x="1981201" y="2438400"/>
            <a:ext cx="8393393" cy="0"/>
          </a:xfrm>
          <a:prstGeom prst="line">
            <a:avLst/>
          </a:prstGeom>
          <a:ln w="15875">
            <a:solidFill>
              <a:srgbClr val="2748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C51FB05-0A9C-64CE-5AD1-6F9B04B73B0B}"/>
              </a:ext>
            </a:extLst>
          </p:cNvPr>
          <p:cNvSpPr/>
          <p:nvPr/>
        </p:nvSpPr>
        <p:spPr>
          <a:xfrm>
            <a:off x="7391400" y="0"/>
            <a:ext cx="1219200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A51B8-92F4-E817-B818-CABED043D325}"/>
              </a:ext>
            </a:extLst>
          </p:cNvPr>
          <p:cNvSpPr/>
          <p:nvPr/>
        </p:nvSpPr>
        <p:spPr>
          <a:xfrm>
            <a:off x="8382000" y="0"/>
            <a:ext cx="1219200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041F-AF5F-ED7E-20F2-D86FF4BEBE33}"/>
              </a:ext>
            </a:extLst>
          </p:cNvPr>
          <p:cNvSpPr/>
          <p:nvPr/>
        </p:nvSpPr>
        <p:spPr>
          <a:xfrm>
            <a:off x="9448800" y="0"/>
            <a:ext cx="1219200" cy="152400"/>
          </a:xfrm>
          <a:prstGeom prst="rect">
            <a:avLst/>
          </a:prstGeom>
          <a:solidFill>
            <a:srgbClr val="2D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Browallia New" panose="020B0604020202020204" pitchFamily="34" charset="-34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BB0279-0870-0CF5-A97A-B71F966434B7}"/>
              </a:ext>
            </a:extLst>
          </p:cNvPr>
          <p:cNvSpPr txBox="1"/>
          <p:nvPr/>
        </p:nvSpPr>
        <p:spPr>
          <a:xfrm>
            <a:off x="333998" y="2382951"/>
            <a:ext cx="1168779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IMPROVING BLOOD PRESSURE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MANAGEMENT CAN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DECREASE DEMENTIA!!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William T. Choctaw, MD, JD.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Podcast Host,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3"/>
              </a:rPr>
              <a:t>www.thwwp.com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President, Choctaw Medical Group, Inc.,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Chief Transformation Officer, Emeritus, Citrus Valley Health Partners,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0511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Former Hospital Surveyor, The Joint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30511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D51AC0-102A-4407-17C5-D6D8F2DFD15B}"/>
              </a:ext>
            </a:extLst>
          </p:cNvPr>
          <p:cNvSpPr/>
          <p:nvPr/>
        </p:nvSpPr>
        <p:spPr>
          <a:xfrm>
            <a:off x="608917" y="6700521"/>
            <a:ext cx="1219200" cy="152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6417E-57A0-5303-B260-20080305D662}"/>
              </a:ext>
            </a:extLst>
          </p:cNvPr>
          <p:cNvSpPr/>
          <p:nvPr/>
        </p:nvSpPr>
        <p:spPr>
          <a:xfrm>
            <a:off x="1828117" y="6705600"/>
            <a:ext cx="1219200" cy="152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5E152F-7A19-3D4A-5CE0-C0009E1F38B3}"/>
              </a:ext>
            </a:extLst>
          </p:cNvPr>
          <p:cNvSpPr/>
          <p:nvPr/>
        </p:nvSpPr>
        <p:spPr>
          <a:xfrm>
            <a:off x="2971801" y="6705600"/>
            <a:ext cx="1219200" cy="152400"/>
          </a:xfrm>
          <a:prstGeom prst="rect">
            <a:avLst/>
          </a:prstGeom>
          <a:solidFill>
            <a:srgbClr val="2D8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 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0B43BC34-3347-B72B-5561-413830BA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6356351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97F21-E1D8-4690-B84C-C92D6C7638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BC42FC-F7F8-E662-9611-7DCB81699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08" y="2468527"/>
            <a:ext cx="4870888" cy="27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35EFA-C9D2-C3EA-4E25-052A9AFA0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76" r="-2" b="2750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C9FED8-4F2C-117B-3484-9CF67B2E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MASTERCLASS MEDICINE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CE031-513F-A41A-77AC-DBDF52913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29" y="4629234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6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F8034-2C0E-CDAB-C10D-1F3E1658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593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ALWAYS FOLLOW YOUR DR ORDERS!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2E444-B812-7972-9E77-D80DD225D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00209"/>
            <a:ext cx="4467792" cy="241019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 descr="Stethoscope">
            <a:extLst>
              <a:ext uri="{FF2B5EF4-FFF2-40B4-BE49-F238E27FC236}">
                <a16:creationId xmlns:a16="http://schemas.microsoft.com/office/drawing/2014/main" id="{02062B56-4CDA-1747-DD22-B58970954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623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344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220" name="Picture 4" descr="Water Lily Flower Botany Aquatic - Free photo on Pixabay - Pixabay">
            <a:extLst>
              <a:ext uri="{FF2B5EF4-FFF2-40B4-BE49-F238E27FC236}">
                <a16:creationId xmlns:a16="http://schemas.microsoft.com/office/drawing/2014/main" id="{30E8A7E9-F9D2-EA1F-722A-4C8E7A26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r="1" b="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Content Placeholder 9223">
            <a:extLst>
              <a:ext uri="{FF2B5EF4-FFF2-40B4-BE49-F238E27FC236}">
                <a16:creationId xmlns:a16="http://schemas.microsoft.com/office/drawing/2014/main" id="{24063202-B445-77A8-05AD-33EC0D5D1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 fontScale="92500"/>
          </a:bodyPr>
          <a:lstStyle/>
          <a:p>
            <a:r>
              <a:rPr lang="en-US" sz="6000" dirty="0"/>
              <a:t>LIVE LONG &amp; THRIVE!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9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FF49A-3D23-984B-785B-25F2B49A0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59" y="1377146"/>
            <a:ext cx="4076460" cy="3626217"/>
          </a:xfrm>
        </p:spPr>
        <p:txBody>
          <a:bodyPr anchor="b">
            <a:normAutofit/>
          </a:bodyPr>
          <a:lstStyle/>
          <a:p>
            <a:pPr algn="r"/>
            <a:r>
              <a:rPr lang="en-US" sz="6600" b="1" dirty="0">
                <a:solidFill>
                  <a:srgbClr val="FFFFFF"/>
                </a:solidFill>
              </a:rPr>
              <a:t>THEY ARE DIFFERENT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B6B37-05C4-E469-AB5F-BFC8E9471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159" y="5170453"/>
            <a:ext cx="4076458" cy="990197"/>
          </a:xfrm>
        </p:spPr>
        <p:txBody>
          <a:bodyPr>
            <a:normAutofit/>
          </a:bodyPr>
          <a:lstStyle/>
          <a:p>
            <a:pPr algn="r"/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What's the difference between Alzheimer's and Dementia?">
            <a:extLst>
              <a:ext uri="{FF2B5EF4-FFF2-40B4-BE49-F238E27FC236}">
                <a16:creationId xmlns:a16="http://schemas.microsoft.com/office/drawing/2014/main" id="{30ED2D28-5A5E-42C9-FADE-283F5D22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027" y="1592477"/>
            <a:ext cx="6194967" cy="41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2198" y="814999"/>
            <a:ext cx="465458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1036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8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46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6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Content Placeholder 2058">
            <a:extLst>
              <a:ext uri="{FF2B5EF4-FFF2-40B4-BE49-F238E27FC236}">
                <a16:creationId xmlns:a16="http://schemas.microsoft.com/office/drawing/2014/main" id="{9B1EE6F9-5EE9-AEC5-A97C-FA725F582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4"/>
            <a:ext cx="4631033" cy="2577009"/>
          </a:xfrm>
        </p:spPr>
        <p:txBody>
          <a:bodyPr>
            <a:normAutofit fontScale="62500" lnSpcReduction="20000"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THEY ARE DIFFERENT</a:t>
            </a:r>
          </a:p>
          <a:p>
            <a:r>
              <a:rPr lang="en-US" sz="6000" dirty="0">
                <a:solidFill>
                  <a:schemeClr val="bg1"/>
                </a:solidFill>
              </a:rPr>
              <a:t>ALL MAY GET DEMENTIA</a:t>
            </a:r>
          </a:p>
          <a:p>
            <a:r>
              <a:rPr lang="en-US" sz="6000">
                <a:solidFill>
                  <a:schemeClr val="bg1"/>
                </a:solidFill>
              </a:rPr>
              <a:t>AGING IS NOT A DISEASE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Alzheimer’s or Dementia: What’s the Difference and What Should You Do? - Florida Senior Consulting">
            <a:extLst>
              <a:ext uri="{FF2B5EF4-FFF2-40B4-BE49-F238E27FC236}">
                <a16:creationId xmlns:a16="http://schemas.microsoft.com/office/drawing/2014/main" id="{CD6E0E9C-0F7E-291D-4398-18EB998D0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-5" b="-5"/>
          <a:stretch/>
        </p:blipFill>
        <p:spPr bwMode="auto">
          <a:xfrm>
            <a:off x="6515727" y="1159668"/>
            <a:ext cx="5676273" cy="56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4779" y="1850813"/>
            <a:ext cx="4917221" cy="5007187"/>
            <a:chOff x="6833344" y="1502570"/>
            <a:chExt cx="4917221" cy="5007187"/>
          </a:xfrm>
        </p:grpSpPr>
        <p:cxnSp>
          <p:nvCxnSpPr>
            <p:cNvPr id="2067" name="Straight Connector 2066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0"/>
              <a:ext cx="0" cy="5007187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8" name="Straight Connector 2067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36570" y="1502570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6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10 warning signs of dementia | Lose interest, Signs of dementia, Memory loss">
            <a:extLst>
              <a:ext uri="{FF2B5EF4-FFF2-40B4-BE49-F238E27FC236}">
                <a16:creationId xmlns:a16="http://schemas.microsoft.com/office/drawing/2014/main" id="{CF46FD9A-1B83-DB2B-C16A-62358885FE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6519" y="457200"/>
            <a:ext cx="771896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222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4385</TotalTime>
  <Words>908</Words>
  <Application>Microsoft Office PowerPoint</Application>
  <PresentationFormat>Widescreen</PresentationFormat>
  <Paragraphs>136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-apple-system</vt:lpstr>
      <vt:lpstr>Aptos</vt:lpstr>
      <vt:lpstr>Aptos Display</vt:lpstr>
      <vt:lpstr>Arial</vt:lpstr>
      <vt:lpstr>Browallia New</vt:lpstr>
      <vt:lpstr>Calibri</vt:lpstr>
      <vt:lpstr>Calibri Light</vt:lpstr>
      <vt:lpstr>Century Gothic</vt:lpstr>
      <vt:lpstr>Garamond</vt:lpstr>
      <vt:lpstr>1_Office Theme</vt:lpstr>
      <vt:lpstr>2_Office Theme</vt:lpstr>
      <vt:lpstr>Office Theme</vt:lpstr>
      <vt:lpstr>“LEADERSHIP MASTERCLASS”</vt:lpstr>
      <vt:lpstr>Beliefs</vt:lpstr>
      <vt:lpstr>OUTLINE</vt:lpstr>
      <vt:lpstr>MASTERCLASS MEDICINE</vt:lpstr>
      <vt:lpstr>ALWAYS FOLLOW YOUR DR ORDERS!</vt:lpstr>
      <vt:lpstr>PowerPoint Presentation</vt:lpstr>
      <vt:lpstr>THEY ARE DIFFERENT</vt:lpstr>
      <vt:lpstr>PowerPoint Presentation</vt:lpstr>
      <vt:lpstr>PowerPoint Presentation</vt:lpstr>
      <vt:lpstr>DEMENTIA</vt:lpstr>
      <vt:lpstr>PowerPoint Presentation</vt:lpstr>
      <vt:lpstr>TYPES OF DEMENTIA</vt:lpstr>
      <vt:lpstr>ALZHEIMER’S SYMPTOMS</vt:lpstr>
      <vt:lpstr>PowerPoint Presentation</vt:lpstr>
      <vt:lpstr>PowerPoint Presentation</vt:lpstr>
      <vt:lpstr>COGNITION vs FUNCTION</vt:lpstr>
      <vt:lpstr>PowerPoint Presentation</vt:lpstr>
      <vt:lpstr>ALZHEIMER’S MEDICATION</vt:lpstr>
      <vt:lpstr>PREVENTION/LIMIT</vt:lpstr>
      <vt:lpstr>PROPER HOME BP MEASUREMENT</vt:lpstr>
      <vt:lpstr>PowerPoint Presentation</vt:lpstr>
      <vt:lpstr>BEST TECHNIQUE TO CHECK BP!</vt:lpstr>
      <vt:lpstr>PowerPoint Presentation</vt:lpstr>
      <vt:lpstr>Remember that managing blood pressure is crucial for overall health.</vt:lpstr>
      <vt:lpstr>TREATMENT OF PROBLEM</vt:lpstr>
      <vt:lpstr>PowerPoint Presentation</vt:lpstr>
      <vt:lpstr>PILL BOX</vt:lpstr>
      <vt:lpstr>SUMMARY</vt:lpstr>
      <vt:lpstr>PODCAST: LEADERSHIP MASTERCLASS SERIES ADDED TO:</vt:lpstr>
      <vt:lpstr>PowerPoint Presentation</vt:lpstr>
      <vt:lpstr>“LEADERSHIP MASTERCLASS”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choctaw</dc:creator>
  <cp:lastModifiedBy>william choctaw</cp:lastModifiedBy>
  <cp:revision>4</cp:revision>
  <dcterms:created xsi:type="dcterms:W3CDTF">2024-10-26T17:00:32Z</dcterms:created>
  <dcterms:modified xsi:type="dcterms:W3CDTF">2024-10-31T22:18:15Z</dcterms:modified>
</cp:coreProperties>
</file>